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1" saveSubsetFonts="1" autoCompressPictures="0">
  <p:sldMasterIdLst>
    <p:sldMasterId id="2147483670" r:id="rId1"/>
  </p:sldMasterIdLst>
  <p:notesMasterIdLst>
    <p:notesMasterId r:id="rId15"/>
  </p:notesMasterIdLst>
  <p:sldIdLst>
    <p:sldId id="5042" r:id="rId2"/>
    <p:sldId id="5055" r:id="rId3"/>
    <p:sldId id="5058" r:id="rId4"/>
    <p:sldId id="5056" r:id="rId5"/>
    <p:sldId id="5041" r:id="rId6"/>
    <p:sldId id="5061" r:id="rId7"/>
    <p:sldId id="5062" r:id="rId8"/>
    <p:sldId id="5063" r:id="rId9"/>
    <p:sldId id="5057" r:id="rId10"/>
    <p:sldId id="5064" r:id="rId11"/>
    <p:sldId id="5060" r:id="rId12"/>
    <p:sldId id="5054" r:id="rId13"/>
    <p:sldId id="5066" r:id="rId14"/>
  </p:sldIdLst>
  <p:sldSz cx="12192000" cy="6858000"/>
  <p:notesSz cx="9144000" cy="6858000"/>
  <p:defaultTextStyle>
    <a:defPPr>
      <a:defRPr lang="sv-S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2" pos="415" userDrawn="1">
          <p15:clr>
            <a:srgbClr val="A4A3A4"/>
          </p15:clr>
        </p15:guide>
        <p15:guide id="3" pos="4135" userDrawn="1">
          <p15:clr>
            <a:srgbClr val="A4A3A4"/>
          </p15:clr>
        </p15:guide>
        <p15:guide id="4" orient="horz" pos="4065" userDrawn="1">
          <p15:clr>
            <a:srgbClr val="A4A3A4"/>
          </p15:clr>
        </p15:guide>
        <p15:guide id="5" orient="horz" pos="2704" userDrawn="1">
          <p15:clr>
            <a:srgbClr val="A4A3A4"/>
          </p15:clr>
        </p15:guide>
        <p15:guide id="6" pos="724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B1"/>
    <a:srgbClr val="F1C1A6"/>
    <a:srgbClr val="B7DDF1"/>
    <a:srgbClr val="55AF66"/>
    <a:srgbClr val="DC6320"/>
    <a:srgbClr val="FFDF3D"/>
    <a:srgbClr val="4AABDC"/>
    <a:srgbClr val="B7DFC2"/>
    <a:srgbClr val="E1D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656" autoAdjust="0"/>
  </p:normalViewPr>
  <p:slideViewPr>
    <p:cSldViewPr snapToGrid="0" snapToObjects="1" showGuides="1">
      <p:cViewPr varScale="1">
        <p:scale>
          <a:sx n="77" d="100"/>
          <a:sy n="77" d="100"/>
        </p:scale>
        <p:origin x="893" y="58"/>
      </p:cViewPr>
      <p:guideLst>
        <p:guide orient="horz" pos="1185"/>
        <p:guide pos="415"/>
        <p:guide pos="4135"/>
        <p:guide orient="horz" pos="4065"/>
        <p:guide orient="horz" pos="2704"/>
        <p:guide pos="7242"/>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showGuides="1">
      <p:cViewPr varScale="1">
        <p:scale>
          <a:sx n="135" d="100"/>
          <a:sy n="135" d="100"/>
        </p:scale>
        <p:origin x="259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241A88B8-D0AF-144A-AD7D-6E4877BCED0E}" type="datetimeFigureOut">
              <a:rPr lang="sv-SE" smtClean="0"/>
              <a:t>2024-01-30</a:t>
            </a:fld>
            <a:endParaRPr lang="sv-SE"/>
          </a:p>
        </p:txBody>
      </p:sp>
      <p:sp>
        <p:nvSpPr>
          <p:cNvPr id="4" name="Platshållare för bildobjekt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859219C-0F9D-C74E-A6AD-11035FFF246A}" type="slidenum">
              <a:rPr lang="sv-SE" smtClean="0"/>
              <a:t>‹#›</a:t>
            </a:fld>
            <a:endParaRPr lang="sv-SE"/>
          </a:p>
        </p:txBody>
      </p:sp>
    </p:spTree>
    <p:extLst>
      <p:ext uri="{BB962C8B-B14F-4D97-AF65-F5344CB8AC3E}">
        <p14:creationId xmlns:p14="http://schemas.microsoft.com/office/powerpoint/2010/main" val="1246170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59219C-0F9D-C74E-A6AD-11035FFF246A}" type="slidenum">
              <a:rPr kumimoji="0" lang="sv-S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01443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typ">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6373A72-0B20-4A41-9954-3FB1D6FC722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56138" y="1308100"/>
            <a:ext cx="28797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665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 halvbild vänster">
    <p:spTree>
      <p:nvGrpSpPr>
        <p:cNvPr id="1" name=""/>
        <p:cNvGrpSpPr/>
        <p:nvPr/>
      </p:nvGrpSpPr>
      <p:grpSpPr>
        <a:xfrm>
          <a:off x="0" y="0"/>
          <a:ext cx="0" cy="0"/>
          <a:chOff x="0" y="0"/>
          <a:chExt cx="0" cy="0"/>
        </a:xfrm>
      </p:grpSpPr>
      <p:pic>
        <p:nvPicPr>
          <p:cNvPr id="5" name="Bildobjekt 1">
            <a:extLst>
              <a:ext uri="{FF2B5EF4-FFF2-40B4-BE49-F238E27FC236}">
                <a16:creationId xmlns:a16="http://schemas.microsoft.com/office/drawing/2014/main" id="{DB8F0806-6D16-2748-B294-52B748FE875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hasCustomPrompt="1"/>
          </p:nvPr>
        </p:nvSpPr>
        <p:spPr>
          <a:xfrm>
            <a:off x="6350400" y="1080000"/>
            <a:ext cx="4744800" cy="836973"/>
          </a:xfrm>
          <a:prstGeom prst="rect">
            <a:avLst/>
          </a:prstGeom>
        </p:spPr>
        <p:txBody>
          <a:bodyPr lIns="0" tIns="0" rIns="0" bIns="0" anchor="b">
            <a:noAutofit/>
          </a:bodyPr>
          <a:lstStyle>
            <a:lvl1pPr algn="l">
              <a:defRPr sz="3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3" name="Platshållare för bild 2"/>
          <p:cNvSpPr>
            <a:spLocks noGrp="1"/>
          </p:cNvSpPr>
          <p:nvPr>
            <p:ph type="pic" sz="quarter" idx="11"/>
          </p:nvPr>
        </p:nvSpPr>
        <p:spPr>
          <a:xfrm>
            <a:off x="0" y="0"/>
            <a:ext cx="5824800" cy="6858000"/>
          </a:xfrm>
          <a:prstGeom prst="rect">
            <a:avLst/>
          </a:prstGeom>
        </p:spPr>
        <p:txBody>
          <a:bodyPr/>
          <a:lstStyle>
            <a:lvl1pPr marL="0" indent="0">
              <a:lnSpc>
                <a:spcPts val="2800"/>
              </a:lnSpc>
              <a:buNone/>
              <a:defRPr sz="2000">
                <a:latin typeface="Arial" panose="020B0604020202020204" pitchFamily="34" charset="0"/>
                <a:cs typeface="Arial" panose="020B0604020202020204" pitchFamily="34" charset="0"/>
              </a:defRPr>
            </a:lvl1pPr>
          </a:lstStyle>
          <a:p>
            <a:pPr lvl="0"/>
            <a:r>
              <a:rPr lang="sv-SE" noProof="0"/>
              <a:t>Klicka på ikonen för att lägga till en bild</a:t>
            </a:r>
          </a:p>
        </p:txBody>
      </p:sp>
      <p:sp>
        <p:nvSpPr>
          <p:cNvPr id="6" name="Platshållare för text 11"/>
          <p:cNvSpPr>
            <a:spLocks noGrp="1"/>
          </p:cNvSpPr>
          <p:nvPr>
            <p:ph type="body" sz="quarter" idx="12" hasCustomPrompt="1"/>
          </p:nvPr>
        </p:nvSpPr>
        <p:spPr>
          <a:xfrm>
            <a:off x="6350400" y="2332338"/>
            <a:ext cx="4744800" cy="3320681"/>
          </a:xfrm>
          <a:prstGeom prst="rect">
            <a:avLst/>
          </a:prstGeom>
        </p:spPr>
        <p:txBody>
          <a:bodyPr lIns="0" tIns="0" rIns="0" bIns="0">
            <a:noAutofit/>
          </a:bodyPr>
          <a:lstStyle>
            <a:lvl1pPr marL="0" indent="0">
              <a:lnSpc>
                <a:spcPct val="100000"/>
              </a:lnSpc>
              <a:spcAft>
                <a:spcPts val="800"/>
              </a:spcAft>
              <a:buNone/>
              <a:defRPr sz="2000">
                <a:latin typeface="Arial" panose="020B0604020202020204" pitchFamily="34" charset="0"/>
                <a:cs typeface="Arial" panose="020B0604020202020204" pitchFamily="34" charset="0"/>
              </a:defRPr>
            </a:lvl1pPr>
            <a:lvl2pPr marL="457200" indent="0">
              <a:spcAft>
                <a:spcPts val="1200"/>
              </a:spcAft>
              <a:buNone/>
              <a:defRPr sz="1700">
                <a:latin typeface="Arial" panose="020B0604020202020204" pitchFamily="34" charset="0"/>
                <a:cs typeface="Arial" panose="020B0604020202020204" pitchFamily="34" charset="0"/>
              </a:defRPr>
            </a:lvl2pPr>
            <a:lvl3pPr marL="914400" indent="0">
              <a:spcAft>
                <a:spcPts val="1200"/>
              </a:spcAft>
              <a:buNone/>
              <a:defRPr sz="17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Skriv text här</a:t>
            </a:r>
          </a:p>
        </p:txBody>
      </p:sp>
    </p:spTree>
    <p:extLst>
      <p:ext uri="{BB962C8B-B14F-4D97-AF65-F5344CB8AC3E}">
        <p14:creationId xmlns:p14="http://schemas.microsoft.com/office/powerpoint/2010/main" val="208217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text + halvbild höger">
    <p:spTree>
      <p:nvGrpSpPr>
        <p:cNvPr id="1" name=""/>
        <p:cNvGrpSpPr/>
        <p:nvPr/>
      </p:nvGrpSpPr>
      <p:grpSpPr>
        <a:xfrm>
          <a:off x="0" y="0"/>
          <a:ext cx="0" cy="0"/>
          <a:chOff x="0" y="0"/>
          <a:chExt cx="0" cy="0"/>
        </a:xfrm>
      </p:grpSpPr>
      <p:sp>
        <p:nvSpPr>
          <p:cNvPr id="7" name="Rubrik 1"/>
          <p:cNvSpPr>
            <a:spLocks noGrp="1"/>
          </p:cNvSpPr>
          <p:nvPr>
            <p:ph type="title" hasCustomPrompt="1"/>
          </p:nvPr>
        </p:nvSpPr>
        <p:spPr>
          <a:xfrm>
            <a:off x="1094400" y="1087200"/>
            <a:ext cx="4744800" cy="836973"/>
          </a:xfrm>
          <a:prstGeom prst="rect">
            <a:avLst/>
          </a:prstGeom>
        </p:spPr>
        <p:txBody>
          <a:bodyPr lIns="0" tIns="0" rIns="0" bIns="0" anchor="b">
            <a:noAutofit/>
          </a:bodyPr>
          <a:lstStyle>
            <a:lvl1pPr algn="l">
              <a:lnSpc>
                <a:spcPts val="3600"/>
              </a:lnSpc>
              <a:defRPr sz="3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3" name="Platshållare för bild 2"/>
          <p:cNvSpPr>
            <a:spLocks noGrp="1"/>
          </p:cNvSpPr>
          <p:nvPr>
            <p:ph type="pic" sz="quarter" idx="11"/>
          </p:nvPr>
        </p:nvSpPr>
        <p:spPr>
          <a:xfrm>
            <a:off x="6367200" y="0"/>
            <a:ext cx="5824800" cy="6858000"/>
          </a:xfrm>
          <a:prstGeom prst="rect">
            <a:avLst/>
          </a:prstGeom>
        </p:spPr>
        <p:txBody>
          <a:bodyPr/>
          <a:lstStyle>
            <a:lvl1pPr marL="0" indent="0">
              <a:lnSpc>
                <a:spcPts val="2800"/>
              </a:lnSpc>
              <a:buNone/>
              <a:defRPr sz="2000">
                <a:latin typeface="Arial" panose="020B0604020202020204" pitchFamily="34" charset="0"/>
                <a:cs typeface="Arial" panose="020B0604020202020204" pitchFamily="34" charset="0"/>
              </a:defRPr>
            </a:lvl1pPr>
          </a:lstStyle>
          <a:p>
            <a:pPr lvl="0"/>
            <a:r>
              <a:rPr lang="sv-SE" noProof="0"/>
              <a:t>Klicka på ikonen för att lägga till en bild</a:t>
            </a:r>
          </a:p>
        </p:txBody>
      </p:sp>
      <p:sp>
        <p:nvSpPr>
          <p:cNvPr id="10" name="Platshållare för text 11"/>
          <p:cNvSpPr>
            <a:spLocks noGrp="1"/>
          </p:cNvSpPr>
          <p:nvPr>
            <p:ph type="body" sz="quarter" idx="12" hasCustomPrompt="1"/>
          </p:nvPr>
        </p:nvSpPr>
        <p:spPr>
          <a:xfrm>
            <a:off x="1094400" y="2332338"/>
            <a:ext cx="4744800" cy="4115262"/>
          </a:xfrm>
          <a:prstGeom prst="rect">
            <a:avLst/>
          </a:prstGeom>
        </p:spPr>
        <p:txBody>
          <a:bodyPr lIns="0" tIns="0" rIns="0" bIns="0">
            <a:noAutofit/>
          </a:bodyPr>
          <a:lstStyle>
            <a:lvl1pPr marL="0" indent="0">
              <a:lnSpc>
                <a:spcPct val="100000"/>
              </a:lnSpc>
              <a:spcAft>
                <a:spcPts val="800"/>
              </a:spcAft>
              <a:buNone/>
              <a:defRPr sz="2000">
                <a:latin typeface="Arial" panose="020B0604020202020204" pitchFamily="34" charset="0"/>
                <a:cs typeface="Arial" panose="020B0604020202020204" pitchFamily="34" charset="0"/>
              </a:defRPr>
            </a:lvl1pPr>
            <a:lvl2pPr marL="457200" indent="0">
              <a:spcAft>
                <a:spcPts val="1200"/>
              </a:spcAft>
              <a:buNone/>
              <a:defRPr sz="1700">
                <a:latin typeface="Arial" panose="020B0604020202020204" pitchFamily="34" charset="0"/>
                <a:cs typeface="Arial" panose="020B0604020202020204" pitchFamily="34" charset="0"/>
              </a:defRPr>
            </a:lvl2pPr>
            <a:lvl3pPr marL="914400" indent="0">
              <a:spcAft>
                <a:spcPts val="1200"/>
              </a:spcAft>
              <a:buNone/>
              <a:defRPr sz="17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Skriv text här</a:t>
            </a:r>
          </a:p>
        </p:txBody>
      </p:sp>
      <p:sp>
        <p:nvSpPr>
          <p:cNvPr id="11" name="Platshållare för bild 3">
            <a:extLst>
              <a:ext uri="{FF2B5EF4-FFF2-40B4-BE49-F238E27FC236}">
                <a16:creationId xmlns:a16="http://schemas.microsoft.com/office/drawing/2014/main" id="{64468957-DD7C-0940-B2E1-925A30A98951}"/>
              </a:ext>
            </a:extLst>
          </p:cNvPr>
          <p:cNvSpPr>
            <a:spLocks noGrp="1"/>
          </p:cNvSpPr>
          <p:nvPr>
            <p:ph type="pic" sz="quarter" idx="13" hasCustomPrompt="1"/>
          </p:nvPr>
        </p:nvSpPr>
        <p:spPr>
          <a:xfrm>
            <a:off x="11260800" y="5706000"/>
            <a:ext cx="503999" cy="741600"/>
          </a:xfrm>
          <a:prstGeom prst="rect">
            <a:avLst/>
          </a:prstGeom>
        </p:spPr>
        <p:txBody>
          <a:bodyPr lIns="0" tIns="0" rIns="0" bIns="0"/>
          <a:lstStyle>
            <a:lvl1pPr marL="0" indent="0" algn="ctr">
              <a:buNone/>
              <a:defRPr sz="1000">
                <a:latin typeface="Arial" panose="020B0604020202020204" pitchFamily="34" charset="0"/>
                <a:cs typeface="Arial" panose="020B0604020202020204" pitchFamily="34" charset="0"/>
              </a:defRPr>
            </a:lvl1pPr>
          </a:lstStyle>
          <a:p>
            <a:r>
              <a:rPr lang="sv-SE"/>
              <a:t>Logo</a:t>
            </a:r>
          </a:p>
        </p:txBody>
      </p:sp>
    </p:spTree>
    <p:extLst>
      <p:ext uri="{BB962C8B-B14F-4D97-AF65-F5344CB8AC3E}">
        <p14:creationId xmlns:p14="http://schemas.microsoft.com/office/powerpoint/2010/main" val="821892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kgrundsbild + rubrik + text">
    <p:spTree>
      <p:nvGrpSpPr>
        <p:cNvPr id="1" name=""/>
        <p:cNvGrpSpPr/>
        <p:nvPr/>
      </p:nvGrpSpPr>
      <p:grpSpPr>
        <a:xfrm>
          <a:off x="0" y="0"/>
          <a:ext cx="0" cy="0"/>
          <a:chOff x="0" y="0"/>
          <a:chExt cx="0" cy="0"/>
        </a:xfrm>
      </p:grpSpPr>
      <p:sp>
        <p:nvSpPr>
          <p:cNvPr id="12" name="Platshållare för text 11"/>
          <p:cNvSpPr>
            <a:spLocks noGrp="1"/>
          </p:cNvSpPr>
          <p:nvPr>
            <p:ph type="body" sz="quarter" idx="12" hasCustomPrompt="1"/>
          </p:nvPr>
        </p:nvSpPr>
        <p:spPr>
          <a:xfrm>
            <a:off x="1095600" y="2446638"/>
            <a:ext cx="7387200" cy="3320681"/>
          </a:xfrm>
          <a:prstGeom prst="rect">
            <a:avLst/>
          </a:prstGeom>
        </p:spPr>
        <p:txBody>
          <a:bodyPr lIns="0" tIns="0" rIns="0" bIns="0">
            <a:noAutofit/>
          </a:bodyPr>
          <a:lstStyle>
            <a:lvl1pPr marL="0" indent="0">
              <a:lnSpc>
                <a:spcPct val="100000"/>
              </a:lnSpc>
              <a:spcAft>
                <a:spcPts val="800"/>
              </a:spcAft>
              <a:buNone/>
              <a:defRPr sz="2000">
                <a:latin typeface="Arial" panose="020B0604020202020204" pitchFamily="34" charset="0"/>
                <a:cs typeface="Arial" panose="020B0604020202020204" pitchFamily="34" charset="0"/>
              </a:defRPr>
            </a:lvl1pPr>
            <a:lvl2pPr>
              <a:spcAft>
                <a:spcPts val="1200"/>
              </a:spcAft>
              <a:defRPr sz="1700">
                <a:latin typeface="Arial" panose="020B0604020202020204" pitchFamily="34" charset="0"/>
                <a:cs typeface="Arial" panose="020B0604020202020204" pitchFamily="34" charset="0"/>
              </a:defRPr>
            </a:lvl2pPr>
            <a:lvl3pPr>
              <a:spcAft>
                <a:spcPts val="1200"/>
              </a:spcAft>
              <a:defRPr sz="17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Skriv text här</a:t>
            </a:r>
          </a:p>
        </p:txBody>
      </p:sp>
      <p:sp>
        <p:nvSpPr>
          <p:cNvPr id="8" name="Platshållare för bild 3">
            <a:extLst>
              <a:ext uri="{FF2B5EF4-FFF2-40B4-BE49-F238E27FC236}">
                <a16:creationId xmlns:a16="http://schemas.microsoft.com/office/drawing/2014/main" id="{8151D888-7D54-CD49-B544-FF20DF119E43}"/>
              </a:ext>
            </a:extLst>
          </p:cNvPr>
          <p:cNvSpPr>
            <a:spLocks noGrp="1"/>
          </p:cNvSpPr>
          <p:nvPr>
            <p:ph type="pic" sz="quarter" idx="13" hasCustomPrompt="1"/>
          </p:nvPr>
        </p:nvSpPr>
        <p:spPr>
          <a:xfrm>
            <a:off x="11260800" y="5706000"/>
            <a:ext cx="503999" cy="741600"/>
          </a:xfrm>
          <a:prstGeom prst="rect">
            <a:avLst/>
          </a:prstGeom>
        </p:spPr>
        <p:txBody>
          <a:bodyPr lIns="0" tIns="0" rIns="0" bIns="0"/>
          <a:lstStyle>
            <a:lvl1pPr marL="0" indent="0" algn="ctr">
              <a:buNone/>
              <a:defRPr sz="1000">
                <a:latin typeface="Arial" panose="020B0604020202020204" pitchFamily="34" charset="0"/>
                <a:cs typeface="Arial" panose="020B0604020202020204" pitchFamily="34" charset="0"/>
              </a:defRPr>
            </a:lvl1pPr>
          </a:lstStyle>
          <a:p>
            <a:r>
              <a:rPr lang="sv-SE"/>
              <a:t>Logo</a:t>
            </a:r>
          </a:p>
        </p:txBody>
      </p:sp>
      <p:grpSp>
        <p:nvGrpSpPr>
          <p:cNvPr id="2" name="Grupp 1">
            <a:extLst>
              <a:ext uri="{FF2B5EF4-FFF2-40B4-BE49-F238E27FC236}">
                <a16:creationId xmlns:a16="http://schemas.microsoft.com/office/drawing/2014/main" id="{B29BBD55-5232-4B8A-B4CF-0D61B026ED50}"/>
              </a:ext>
            </a:extLst>
          </p:cNvPr>
          <p:cNvGrpSpPr/>
          <p:nvPr userDrawn="1"/>
        </p:nvGrpSpPr>
        <p:grpSpPr>
          <a:xfrm>
            <a:off x="-1618555" y="0"/>
            <a:ext cx="1652112" cy="2662267"/>
            <a:chOff x="-2038005" y="0"/>
            <a:chExt cx="1652112" cy="2662267"/>
          </a:xfrm>
        </p:grpSpPr>
        <p:sp>
          <p:nvSpPr>
            <p:cNvPr id="11" name="textruta 10">
              <a:extLst>
                <a:ext uri="{FF2B5EF4-FFF2-40B4-BE49-F238E27FC236}">
                  <a16:creationId xmlns:a16="http://schemas.microsoft.com/office/drawing/2014/main" id="{41E7BFAA-83AC-534B-987B-D9F63DD50E65}"/>
                </a:ext>
              </a:extLst>
            </p:cNvPr>
            <p:cNvSpPr txBox="1"/>
            <p:nvPr userDrawn="1"/>
          </p:nvSpPr>
          <p:spPr>
            <a:xfrm>
              <a:off x="-2038005" y="0"/>
              <a:ext cx="1652112" cy="2662267"/>
            </a:xfrm>
            <a:prstGeom prst="rect">
              <a:avLst/>
            </a:prstGeom>
            <a:noFill/>
          </p:spPr>
          <p:txBody>
            <a:bodyPr wrap="square" lIns="0" tIns="0" rIns="72000" bIns="0" rtlCol="0">
              <a:spAutoFit/>
            </a:bodyPr>
            <a:lstStyle/>
            <a:p>
              <a:pPr marL="0" indent="0" defTabSz="179388">
                <a:spcBef>
                  <a:spcPts val="600"/>
                </a:spcBef>
                <a:buFont typeface="+mj-lt"/>
                <a:buNone/>
              </a:pPr>
              <a:r>
                <a:rPr lang="sv-SE" sz="1000" b="1">
                  <a:latin typeface="Arial" panose="020B0604020202020204" pitchFamily="34" charset="0"/>
                  <a:cs typeface="Arial" panose="020B0604020202020204" pitchFamily="34" charset="0"/>
                </a:rPr>
                <a:t>Lägga in bakgrundsbild och logotyp</a:t>
              </a:r>
              <a:endParaRPr lang="sv-SE" sz="1000">
                <a:latin typeface="Arial" panose="020B0604020202020204" pitchFamily="34" charset="0"/>
                <a:cs typeface="Arial" panose="020B0604020202020204" pitchFamily="34" charset="0"/>
              </a:endParaRPr>
            </a:p>
            <a:p>
              <a:pPr marL="171450" indent="-171450" defTabSz="179388">
                <a:spcBef>
                  <a:spcPts val="600"/>
                </a:spcBef>
                <a:buFont typeface="Arial" panose="020B0604020202020204" pitchFamily="34" charset="0"/>
                <a:buChar char="•"/>
              </a:pPr>
              <a:r>
                <a:rPr lang="sv-SE" sz="1000">
                  <a:latin typeface="Arial" panose="020B0604020202020204" pitchFamily="34" charset="0"/>
                  <a:cs typeface="Arial" panose="020B0604020202020204" pitchFamily="34" charset="0"/>
                </a:rPr>
                <a:t>Klicka på ikonen för bild  </a:t>
              </a:r>
            </a:p>
            <a:p>
              <a:pPr marL="171450" indent="-171450" defTabSz="179388">
                <a:spcBef>
                  <a:spcPts val="600"/>
                </a:spcBef>
                <a:buFont typeface="Arial" panose="020B0604020202020204" pitchFamily="34" charset="0"/>
                <a:buChar char="•"/>
              </a:pPr>
              <a:r>
                <a:rPr lang="sv-SE" sz="1000">
                  <a:latin typeface="Arial" panose="020B0604020202020204" pitchFamily="34" charset="0"/>
                  <a:cs typeface="Arial" panose="020B0604020202020204" pitchFamily="34" charset="0"/>
                </a:rPr>
                <a:t>Välj bild</a:t>
              </a:r>
            </a:p>
            <a:p>
              <a:pPr marL="171450" indent="-171450" defTabSz="179388">
                <a:spcBef>
                  <a:spcPts val="600"/>
                </a:spcBef>
                <a:buFont typeface="Arial" panose="020B0604020202020204" pitchFamily="34" charset="0"/>
                <a:buChar char="•"/>
              </a:pPr>
              <a:r>
                <a:rPr lang="sv-SE" sz="1000">
                  <a:latin typeface="Arial" panose="020B0604020202020204" pitchFamily="34" charset="0"/>
                  <a:cs typeface="Arial" panose="020B0604020202020204" pitchFamily="34" charset="0"/>
                </a:rPr>
                <a:t>Markera bilden och under menyfliken ”Ordna” väljer du ”Placera längst bak” så att bilden hamnar under rubrik, text och logotyp</a:t>
              </a:r>
            </a:p>
            <a:p>
              <a:pPr marL="171450" indent="-171450" defTabSz="179388">
                <a:spcBef>
                  <a:spcPts val="600"/>
                </a:spcBef>
                <a:buFont typeface="Arial" panose="020B0604020202020204" pitchFamily="34" charset="0"/>
                <a:buChar char="•"/>
              </a:pPr>
              <a:r>
                <a:rPr lang="sv-SE" sz="1000">
                  <a:latin typeface="Arial" panose="020B0604020202020204" pitchFamily="34" charset="0"/>
                  <a:cs typeface="Arial" panose="020B0604020202020204" pitchFamily="34" charset="0"/>
                </a:rPr>
                <a:t>Klicka på ikonen för bild i nedre högra hörnet och lägg till logotyp.</a:t>
              </a:r>
            </a:p>
            <a:p>
              <a:pPr marL="0" indent="0" defTabSz="179388">
                <a:spcBef>
                  <a:spcPts val="600"/>
                </a:spcBef>
                <a:buFont typeface="Arial" panose="020B0604020202020204" pitchFamily="34" charset="0"/>
                <a:buNone/>
              </a:pPr>
              <a:r>
                <a:rPr lang="sv-SE" sz="900">
                  <a:latin typeface="Arial" panose="020B0604020202020204" pitchFamily="34" charset="0"/>
                  <a:cs typeface="Arial" panose="020B0604020202020204" pitchFamily="34" charset="0"/>
                </a:rPr>
                <a:t>OBS! Rubrikfälten blir aktiva när du lagt in bakgrundsbilden.</a:t>
              </a:r>
            </a:p>
          </p:txBody>
        </p:sp>
        <p:pic>
          <p:nvPicPr>
            <p:cNvPr id="4" name="Bildobjekt 3">
              <a:extLst>
                <a:ext uri="{FF2B5EF4-FFF2-40B4-BE49-F238E27FC236}">
                  <a16:creationId xmlns:a16="http://schemas.microsoft.com/office/drawing/2014/main" id="{66410EE5-F636-584B-A728-B1979DF83F7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0296" y="531404"/>
              <a:ext cx="332001" cy="295112"/>
            </a:xfrm>
            <a:prstGeom prst="rect">
              <a:avLst/>
            </a:prstGeom>
          </p:spPr>
        </p:pic>
      </p:grpSp>
      <p:sp>
        <p:nvSpPr>
          <p:cNvPr id="9" name="Rubrik 1">
            <a:extLst>
              <a:ext uri="{FF2B5EF4-FFF2-40B4-BE49-F238E27FC236}">
                <a16:creationId xmlns:a16="http://schemas.microsoft.com/office/drawing/2014/main" id="{8DBCDF5A-242C-4BFD-AE6F-8DF8769EBA84}"/>
              </a:ext>
            </a:extLst>
          </p:cNvPr>
          <p:cNvSpPr>
            <a:spLocks noGrp="1"/>
          </p:cNvSpPr>
          <p:nvPr>
            <p:ph type="title" hasCustomPrompt="1"/>
          </p:nvPr>
        </p:nvSpPr>
        <p:spPr>
          <a:xfrm>
            <a:off x="1095600" y="1085467"/>
            <a:ext cx="10000800" cy="836973"/>
          </a:xfrm>
          <a:prstGeom prst="rect">
            <a:avLst/>
          </a:prstGeom>
        </p:spPr>
        <p:txBody>
          <a:bodyPr lIns="0" tIns="0" rIns="0" bIns="0" anchor="b">
            <a:noAutofit/>
          </a:bodyPr>
          <a:lstStyle>
            <a:lvl1pPr algn="l">
              <a:lnSpc>
                <a:spcPts val="3600"/>
              </a:lnSpc>
              <a:defRPr sz="3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3" name="Platshållare för bild 2"/>
          <p:cNvSpPr>
            <a:spLocks noGrp="1"/>
          </p:cNvSpPr>
          <p:nvPr>
            <p:ph type="pic" sz="quarter" idx="11"/>
          </p:nvPr>
        </p:nvSpPr>
        <p:spPr>
          <a:xfrm>
            <a:off x="1" y="0"/>
            <a:ext cx="12192000" cy="6858000"/>
          </a:xfrm>
          <a:prstGeom prst="rect">
            <a:avLst/>
          </a:prstGeom>
        </p:spPr>
        <p:txBody>
          <a:bodyPr/>
          <a:lstStyle>
            <a:lvl1pPr marL="0" indent="0">
              <a:lnSpc>
                <a:spcPts val="2800"/>
              </a:lnSpc>
              <a:buNone/>
              <a:defRPr sz="2000">
                <a:latin typeface="Arial" panose="020B0604020202020204" pitchFamily="34" charset="0"/>
                <a:cs typeface="Arial" panose="020B0604020202020204" pitchFamily="34" charset="0"/>
              </a:defRPr>
            </a:lvl1pPr>
          </a:lstStyle>
          <a:p>
            <a:pPr lvl="0"/>
            <a:r>
              <a:rPr lang="sv-SE" noProof="0"/>
              <a:t>Klicka på ikonen för att lägga till en bild</a:t>
            </a:r>
          </a:p>
        </p:txBody>
      </p:sp>
    </p:spTree>
    <p:extLst>
      <p:ext uri="{BB962C8B-B14F-4D97-AF65-F5344CB8AC3E}">
        <p14:creationId xmlns:p14="http://schemas.microsoft.com/office/powerpoint/2010/main" val="3570053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B8D24A8-205A-AF77-7D7A-F36536E031F4}"/>
              </a:ext>
            </a:extLst>
          </p:cNvPr>
          <p:cNvSpPr/>
          <p:nvPr userDrawn="1"/>
        </p:nvSpPr>
        <p:spPr>
          <a:xfrm>
            <a:off x="0" y="0"/>
            <a:ext cx="12192000" cy="6858000"/>
          </a:xfrm>
          <a:prstGeom prst="rect">
            <a:avLst/>
          </a:prstGeom>
          <a:solidFill>
            <a:srgbClr val="DC63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C2585E2F-E785-7615-202A-6903BC2C455C}"/>
              </a:ext>
            </a:extLst>
          </p:cNvPr>
          <p:cNvPicPr>
            <a:picLocks noChangeAspect="1"/>
          </p:cNvPicPr>
          <p:nvPr userDrawn="1"/>
        </p:nvPicPr>
        <p:blipFill>
          <a:blip r:embed="rId2"/>
          <a:stretch>
            <a:fillRect/>
          </a:stretch>
        </p:blipFill>
        <p:spPr>
          <a:xfrm>
            <a:off x="11261725" y="5649220"/>
            <a:ext cx="544912" cy="799205"/>
          </a:xfrm>
          <a:prstGeom prst="rect">
            <a:avLst/>
          </a:prstGeom>
        </p:spPr>
      </p:pic>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solidFill>
                  <a:schemeClr val="bg1"/>
                </a:solidFill>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a:t>Klicka för att lägga till underrubrik</a:t>
            </a:r>
          </a:p>
        </p:txBody>
      </p:sp>
    </p:spTree>
    <p:extLst>
      <p:ext uri="{BB962C8B-B14F-4D97-AF65-F5344CB8AC3E}">
        <p14:creationId xmlns:p14="http://schemas.microsoft.com/office/powerpoint/2010/main" val="9589019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B0D01FD-936B-798A-7468-29DC4283BA51}"/>
              </a:ext>
            </a:extLst>
          </p:cNvPr>
          <p:cNvSpPr/>
          <p:nvPr userDrawn="1"/>
        </p:nvSpPr>
        <p:spPr>
          <a:xfrm>
            <a:off x="0" y="0"/>
            <a:ext cx="12192000" cy="6858000"/>
          </a:xfrm>
          <a:prstGeom prst="rect">
            <a:avLst/>
          </a:prstGeom>
          <a:solidFill>
            <a:srgbClr val="B7DD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1">
            <a:extLst>
              <a:ext uri="{FF2B5EF4-FFF2-40B4-BE49-F238E27FC236}">
                <a16:creationId xmlns:a16="http://schemas.microsoft.com/office/drawing/2014/main" id="{0697C35F-2917-D84C-8BDC-370D3124E67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a:t>Klicka för att lägga till underrubrik</a:t>
            </a:r>
          </a:p>
        </p:txBody>
      </p:sp>
    </p:spTree>
    <p:extLst>
      <p:ext uri="{BB962C8B-B14F-4D97-AF65-F5344CB8AC3E}">
        <p14:creationId xmlns:p14="http://schemas.microsoft.com/office/powerpoint/2010/main" val="605434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B8D24A8-205A-AF77-7D7A-F36536E031F4}"/>
              </a:ext>
            </a:extLst>
          </p:cNvPr>
          <p:cNvSpPr/>
          <p:nvPr userDrawn="1"/>
        </p:nvSpPr>
        <p:spPr>
          <a:xfrm>
            <a:off x="0" y="0"/>
            <a:ext cx="12192000" cy="6858000"/>
          </a:xfrm>
          <a:prstGeom prst="rect">
            <a:avLst/>
          </a:prstGeom>
          <a:solidFill>
            <a:srgbClr val="55A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solidFill>
                  <a:schemeClr val="bg1"/>
                </a:solidFill>
                <a:latin typeface="Arial" panose="020B0604020202020204" pitchFamily="34" charset="0"/>
                <a:cs typeface="Arial" panose="020B0604020202020204" pitchFamily="34" charset="0"/>
              </a:defRPr>
            </a:lvl1pPr>
          </a:lstStyle>
          <a:p>
            <a:r>
              <a:rPr lang="sv-SE" dirty="0"/>
              <a:t>Klicka för att lägga till rubrik</a:t>
            </a:r>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dirty="0"/>
              <a:t>Klicka för att lägga till underrubrik</a:t>
            </a:r>
          </a:p>
        </p:txBody>
      </p:sp>
      <p:pic>
        <p:nvPicPr>
          <p:cNvPr id="5" name="Bildobjekt 4">
            <a:extLst>
              <a:ext uri="{FF2B5EF4-FFF2-40B4-BE49-F238E27FC236}">
                <a16:creationId xmlns:a16="http://schemas.microsoft.com/office/drawing/2014/main" id="{64D0A281-9DD2-3804-DB00-15D32A2E4A69}"/>
              </a:ext>
            </a:extLst>
          </p:cNvPr>
          <p:cNvPicPr>
            <a:picLocks noChangeAspect="1"/>
          </p:cNvPicPr>
          <p:nvPr userDrawn="1"/>
        </p:nvPicPr>
        <p:blipFill>
          <a:blip r:embed="rId2"/>
          <a:stretch>
            <a:fillRect/>
          </a:stretch>
        </p:blipFill>
        <p:spPr>
          <a:xfrm>
            <a:off x="11261725" y="5649220"/>
            <a:ext cx="544912" cy="799205"/>
          </a:xfrm>
          <a:prstGeom prst="rect">
            <a:avLst/>
          </a:prstGeom>
        </p:spPr>
      </p:pic>
    </p:spTree>
    <p:extLst>
      <p:ext uri="{BB962C8B-B14F-4D97-AF65-F5344CB8AC3E}">
        <p14:creationId xmlns:p14="http://schemas.microsoft.com/office/powerpoint/2010/main" val="32345504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D552538-C2F9-A0C0-31D7-51564B70EACF}"/>
              </a:ext>
            </a:extLst>
          </p:cNvPr>
          <p:cNvSpPr/>
          <p:nvPr userDrawn="1"/>
        </p:nvSpPr>
        <p:spPr>
          <a:xfrm>
            <a:off x="0" y="0"/>
            <a:ext cx="12192000" cy="6858000"/>
          </a:xfrm>
          <a:prstGeom prst="rect">
            <a:avLst/>
          </a:prstGeom>
          <a:solidFill>
            <a:srgbClr val="F1C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1">
            <a:extLst>
              <a:ext uri="{FF2B5EF4-FFF2-40B4-BE49-F238E27FC236}">
                <a16:creationId xmlns:a16="http://schemas.microsoft.com/office/drawing/2014/main" id="{0697C35F-2917-D84C-8BDC-370D3124E67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a:t>Klicka för att lägga till underrubrik</a:t>
            </a:r>
          </a:p>
        </p:txBody>
      </p:sp>
    </p:spTree>
    <p:extLst>
      <p:ext uri="{BB962C8B-B14F-4D97-AF65-F5344CB8AC3E}">
        <p14:creationId xmlns:p14="http://schemas.microsoft.com/office/powerpoint/2010/main" val="4249398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282CFF0-8B7D-EB44-C577-7F9FD2429BF5}"/>
              </a:ext>
            </a:extLst>
          </p:cNvPr>
          <p:cNvSpPr/>
          <p:nvPr userDrawn="1"/>
        </p:nvSpPr>
        <p:spPr>
          <a:xfrm>
            <a:off x="0" y="0"/>
            <a:ext cx="12192000" cy="6858000"/>
          </a:xfrm>
          <a:prstGeom prst="rect">
            <a:avLst/>
          </a:prstGeom>
          <a:solidFill>
            <a:srgbClr val="FFF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1">
            <a:extLst>
              <a:ext uri="{FF2B5EF4-FFF2-40B4-BE49-F238E27FC236}">
                <a16:creationId xmlns:a16="http://schemas.microsoft.com/office/drawing/2014/main" id="{0697C35F-2917-D84C-8BDC-370D3124E67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a:t>Klicka för att lägga till underrubrik</a:t>
            </a:r>
          </a:p>
        </p:txBody>
      </p:sp>
    </p:spTree>
    <p:extLst>
      <p:ext uri="{BB962C8B-B14F-4D97-AF65-F5344CB8AC3E}">
        <p14:creationId xmlns:p14="http://schemas.microsoft.com/office/powerpoint/2010/main" val="4257435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Rubrik + underrubrik">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0697C35F-2917-D84C-8BDC-370D3124E67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hasCustomPrompt="1"/>
          </p:nvPr>
        </p:nvSpPr>
        <p:spPr>
          <a:xfrm>
            <a:off x="1095600" y="1080000"/>
            <a:ext cx="10000800" cy="2332800"/>
          </a:xfrm>
          <a:prstGeom prst="rect">
            <a:avLst/>
          </a:prstGeom>
        </p:spPr>
        <p:txBody>
          <a:bodyPr lIns="0" tIns="0" rIns="0" bIns="0" anchor="b">
            <a:noAutofit/>
          </a:bodyPr>
          <a:lstStyle>
            <a:lvl1pPr algn="ctr">
              <a:lnSpc>
                <a:spcPts val="4800"/>
              </a:lnSpc>
              <a:defRPr sz="4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3" name="Platshållare för text 12"/>
          <p:cNvSpPr>
            <a:spLocks noGrp="1"/>
          </p:cNvSpPr>
          <p:nvPr>
            <p:ph type="body" sz="quarter" idx="10" hasCustomPrompt="1"/>
          </p:nvPr>
        </p:nvSpPr>
        <p:spPr>
          <a:xfrm>
            <a:off x="1095600" y="3793876"/>
            <a:ext cx="10000800" cy="2654549"/>
          </a:xfrm>
          <a:prstGeom prst="rect">
            <a:avLst/>
          </a:prstGeom>
        </p:spPr>
        <p:txBody>
          <a:bodyPr lIns="0" tIns="0" rIns="0" bIns="0">
            <a:noAutofit/>
          </a:bodyPr>
          <a:lstStyle>
            <a:lvl1pPr marL="0" indent="0" algn="ctr">
              <a:lnSpc>
                <a:spcPts val="2800"/>
              </a:lnSpc>
              <a:buNone/>
              <a:defRPr sz="2000">
                <a:latin typeface="Arial" panose="020B0604020202020204" pitchFamily="34" charset="0"/>
                <a:cs typeface="Arial" panose="020B0604020202020204" pitchFamily="34" charset="0"/>
              </a:defRPr>
            </a:lvl1pPr>
            <a:lvl2pPr marL="457200" indent="0" algn="ctr">
              <a:buNone/>
              <a:defRPr sz="2000">
                <a:latin typeface="Arial" panose="020B0604020202020204" pitchFamily="34" charset="0"/>
                <a:cs typeface="Arial" panose="020B0604020202020204" pitchFamily="34" charset="0"/>
              </a:defRPr>
            </a:lvl2pPr>
            <a:lvl3pPr marL="914400" indent="0" algn="ctr">
              <a:buNone/>
              <a:defRPr sz="2000">
                <a:latin typeface="Arial" panose="020B0604020202020204" pitchFamily="34" charset="0"/>
                <a:cs typeface="Arial" panose="020B0604020202020204" pitchFamily="34" charset="0"/>
              </a:defRPr>
            </a:lvl3pPr>
            <a:lvl4pPr marL="1371600" indent="0" algn="ctr">
              <a:buNone/>
              <a:defRPr sz="2000">
                <a:latin typeface="Arial" panose="020B0604020202020204" pitchFamily="34" charset="0"/>
                <a:cs typeface="Arial" panose="020B0604020202020204" pitchFamily="34" charset="0"/>
              </a:defRPr>
            </a:lvl4pPr>
            <a:lvl5pPr marL="1828800" indent="0" algn="ctr">
              <a:buNone/>
              <a:defRPr sz="2000">
                <a:latin typeface="Arial" panose="020B0604020202020204" pitchFamily="34" charset="0"/>
                <a:cs typeface="Arial" panose="020B0604020202020204" pitchFamily="34" charset="0"/>
              </a:defRPr>
            </a:lvl5pPr>
          </a:lstStyle>
          <a:p>
            <a:pPr lvl="0"/>
            <a:r>
              <a:rPr lang="sv-SE"/>
              <a:t>Klicka för att lägga till underrubrik</a:t>
            </a:r>
          </a:p>
        </p:txBody>
      </p:sp>
    </p:spTree>
    <p:extLst>
      <p:ext uri="{BB962C8B-B14F-4D97-AF65-F5344CB8AC3E}">
        <p14:creationId xmlns:p14="http://schemas.microsoft.com/office/powerpoint/2010/main" val="2477094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pic>
        <p:nvPicPr>
          <p:cNvPr id="4" name="Bildobjekt 1">
            <a:extLst>
              <a:ext uri="{FF2B5EF4-FFF2-40B4-BE49-F238E27FC236}">
                <a16:creationId xmlns:a16="http://schemas.microsoft.com/office/drawing/2014/main" id="{26AB9F28-9A65-0243-AFF6-667F9E57624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hasCustomPrompt="1"/>
          </p:nvPr>
        </p:nvSpPr>
        <p:spPr>
          <a:xfrm>
            <a:off x="1095600" y="1087200"/>
            <a:ext cx="10000800" cy="836973"/>
          </a:xfrm>
          <a:prstGeom prst="rect">
            <a:avLst/>
          </a:prstGeom>
        </p:spPr>
        <p:txBody>
          <a:bodyPr lIns="0" tIns="0" rIns="0" bIns="0" anchor="b">
            <a:noAutofit/>
          </a:bodyPr>
          <a:lstStyle>
            <a:lvl1pPr algn="l">
              <a:lnSpc>
                <a:spcPts val="3600"/>
              </a:lnSpc>
              <a:defRPr sz="3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12" name="Platshållare för text 11"/>
          <p:cNvSpPr>
            <a:spLocks noGrp="1"/>
          </p:cNvSpPr>
          <p:nvPr>
            <p:ph type="body" sz="quarter" idx="11"/>
          </p:nvPr>
        </p:nvSpPr>
        <p:spPr>
          <a:xfrm>
            <a:off x="1095600" y="2362818"/>
            <a:ext cx="7387200" cy="4001787"/>
          </a:xfrm>
          <a:prstGeom prst="rect">
            <a:avLst/>
          </a:prstGeom>
        </p:spPr>
        <p:txBody>
          <a:bodyPr lIns="0" tIns="0" rIns="0" bIns="0">
            <a:noAutofit/>
          </a:bodyPr>
          <a:lstStyle>
            <a:lvl1pPr marL="0" indent="0">
              <a:lnSpc>
                <a:spcPct val="100000"/>
              </a:lnSpc>
              <a:spcBef>
                <a:spcPts val="0"/>
              </a:spcBef>
              <a:spcAft>
                <a:spcPts val="800"/>
              </a:spcAft>
              <a:buFont typeface="Arial" panose="020B0604020202020204" pitchFamily="34" charset="0"/>
              <a:buNone/>
              <a:tabLst/>
              <a:defRPr sz="2000">
                <a:latin typeface="Arial" panose="020B0604020202020204" pitchFamily="34" charset="0"/>
                <a:cs typeface="Arial" panose="020B0604020202020204" pitchFamily="34" charset="0"/>
              </a:defRPr>
            </a:lvl1pPr>
            <a:lvl2pPr marL="792000" indent="-342000">
              <a:lnSpc>
                <a:spcPts val="2300"/>
              </a:lnSpc>
              <a:spcBef>
                <a:spcPts val="0"/>
              </a:spcBef>
              <a:spcAft>
                <a:spcPts val="600"/>
              </a:spcAft>
              <a:buFont typeface="Arial" panose="020B0604020202020204" pitchFamily="34" charset="0"/>
              <a:buChar char="•"/>
              <a:tabLst/>
              <a:defRPr sz="1700">
                <a:latin typeface="Arial" panose="020B0604020202020204" pitchFamily="34" charset="0"/>
                <a:cs typeface="Arial" panose="020B0604020202020204" pitchFamily="34" charset="0"/>
              </a:defRPr>
            </a:lvl2pPr>
            <a:lvl3pPr marL="1015200" indent="-342000">
              <a:lnSpc>
                <a:spcPts val="2300"/>
              </a:lnSpc>
              <a:spcBef>
                <a:spcPts val="0"/>
              </a:spcBef>
              <a:spcAft>
                <a:spcPts val="600"/>
              </a:spcAft>
              <a:buFont typeface="Arial" panose="020B0604020202020204" pitchFamily="34" charset="0"/>
              <a:buChar char="•"/>
              <a:tabLst/>
              <a:defRPr sz="1700">
                <a:latin typeface="Arial" panose="020B0604020202020204" pitchFamily="34" charset="0"/>
                <a:cs typeface="Arial" panose="020B0604020202020204" pitchFamily="34" charset="0"/>
              </a:defRPr>
            </a:lvl3pPr>
            <a:lvl4pPr marL="673200" indent="0">
              <a:spcAft>
                <a:spcPts val="600"/>
              </a:spcAft>
              <a:buNone/>
              <a:defRPr sz="1700" baseline="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sv-SE"/>
              <a:t>Klicka här för att ändra format på bakgrundstexten</a:t>
            </a:r>
          </a:p>
        </p:txBody>
      </p:sp>
    </p:spTree>
    <p:extLst>
      <p:ext uri="{BB962C8B-B14F-4D97-AF65-F5344CB8AC3E}">
        <p14:creationId xmlns:p14="http://schemas.microsoft.com/office/powerpoint/2010/main" val="72385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 bild eller text">
    <p:spTree>
      <p:nvGrpSpPr>
        <p:cNvPr id="1" name=""/>
        <p:cNvGrpSpPr/>
        <p:nvPr/>
      </p:nvGrpSpPr>
      <p:grpSpPr>
        <a:xfrm>
          <a:off x="0" y="0"/>
          <a:ext cx="0" cy="0"/>
          <a:chOff x="0" y="0"/>
          <a:chExt cx="0" cy="0"/>
        </a:xfrm>
      </p:grpSpPr>
      <p:pic>
        <p:nvPicPr>
          <p:cNvPr id="5" name="Bildobjekt 1">
            <a:extLst>
              <a:ext uri="{FF2B5EF4-FFF2-40B4-BE49-F238E27FC236}">
                <a16:creationId xmlns:a16="http://schemas.microsoft.com/office/drawing/2014/main" id="{8D59CD20-5A16-0F46-8A4D-CE85129EEEF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1261725" y="5705475"/>
            <a:ext cx="5048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ubrik 1"/>
          <p:cNvSpPr>
            <a:spLocks noGrp="1"/>
          </p:cNvSpPr>
          <p:nvPr>
            <p:ph type="title" hasCustomPrompt="1"/>
          </p:nvPr>
        </p:nvSpPr>
        <p:spPr>
          <a:xfrm>
            <a:off x="1095600" y="1085467"/>
            <a:ext cx="10000800" cy="836973"/>
          </a:xfrm>
          <a:prstGeom prst="rect">
            <a:avLst/>
          </a:prstGeom>
        </p:spPr>
        <p:txBody>
          <a:bodyPr lIns="0" tIns="0" rIns="0" bIns="0" anchor="b">
            <a:noAutofit/>
          </a:bodyPr>
          <a:lstStyle>
            <a:lvl1pPr algn="l">
              <a:lnSpc>
                <a:spcPts val="3600"/>
              </a:lnSpc>
              <a:defRPr sz="3000">
                <a:latin typeface="Arial" panose="020B0604020202020204" pitchFamily="34" charset="0"/>
                <a:cs typeface="Arial" panose="020B0604020202020204" pitchFamily="34" charset="0"/>
              </a:defRPr>
            </a:lvl1pPr>
          </a:lstStyle>
          <a:p>
            <a:r>
              <a:rPr lang="sv-SE"/>
              <a:t>Klicka för att lägga till rubrik</a:t>
            </a:r>
            <a:endParaRPr lang="sv-SE" dirty="0"/>
          </a:p>
        </p:txBody>
      </p:sp>
      <p:sp>
        <p:nvSpPr>
          <p:cNvPr id="4" name="Platshållare för innehåll 3"/>
          <p:cNvSpPr>
            <a:spLocks noGrp="1"/>
          </p:cNvSpPr>
          <p:nvPr>
            <p:ph sz="quarter" idx="13" hasCustomPrompt="1"/>
          </p:nvPr>
        </p:nvSpPr>
        <p:spPr>
          <a:xfrm>
            <a:off x="1095600" y="2332037"/>
            <a:ext cx="4744800" cy="4116387"/>
          </a:xfrm>
          <a:prstGeom prst="rect">
            <a:avLst/>
          </a:prstGeom>
        </p:spPr>
        <p:txBody>
          <a:bodyPr lIns="0" tIns="0" rIns="0" bIns="0"/>
          <a:lstStyle>
            <a:lvl1pPr marL="0" indent="0">
              <a:lnSpc>
                <a:spcPct val="100000"/>
              </a:lnSpc>
              <a:spcAft>
                <a:spcPts val="800"/>
              </a:spcAft>
              <a:buNone/>
              <a:defRPr sz="2000">
                <a:latin typeface="Arial" panose="020B0604020202020204" pitchFamily="34" charset="0"/>
                <a:cs typeface="Arial" panose="020B0604020202020204" pitchFamily="34" charset="0"/>
              </a:defRPr>
            </a:lvl1pPr>
          </a:lstStyle>
          <a:p>
            <a:pPr lvl="0"/>
            <a:r>
              <a:rPr lang="sv-SE"/>
              <a:t>Skriv text här</a:t>
            </a:r>
          </a:p>
        </p:txBody>
      </p:sp>
      <p:sp>
        <p:nvSpPr>
          <p:cNvPr id="8" name="Platshållare för innehåll 3"/>
          <p:cNvSpPr>
            <a:spLocks noGrp="1"/>
          </p:cNvSpPr>
          <p:nvPr>
            <p:ph sz="quarter" idx="14" hasCustomPrompt="1"/>
          </p:nvPr>
        </p:nvSpPr>
        <p:spPr>
          <a:xfrm>
            <a:off x="6351600" y="2332037"/>
            <a:ext cx="4744800" cy="4116387"/>
          </a:xfrm>
          <a:prstGeom prst="rect">
            <a:avLst/>
          </a:prstGeom>
        </p:spPr>
        <p:txBody>
          <a:bodyPr lIns="0" tIns="0" rIns="0" bIns="0"/>
          <a:lstStyle>
            <a:lvl1pPr marL="0" indent="0">
              <a:lnSpc>
                <a:spcPct val="100000"/>
              </a:lnSpc>
              <a:spcAft>
                <a:spcPts val="800"/>
              </a:spcAft>
              <a:buNone/>
              <a:defRPr sz="2000">
                <a:latin typeface="Arial" panose="020B0604020202020204" pitchFamily="34" charset="0"/>
                <a:cs typeface="Arial" panose="020B0604020202020204" pitchFamily="34" charset="0"/>
              </a:defRPr>
            </a:lvl1pPr>
          </a:lstStyle>
          <a:p>
            <a:pPr lvl="0"/>
            <a:r>
              <a:rPr lang="sv-SE"/>
              <a:t>Skriv text här</a:t>
            </a:r>
          </a:p>
        </p:txBody>
      </p:sp>
      <p:sp>
        <p:nvSpPr>
          <p:cNvPr id="6" name="textruta 5">
            <a:extLst>
              <a:ext uri="{FF2B5EF4-FFF2-40B4-BE49-F238E27FC236}">
                <a16:creationId xmlns:a16="http://schemas.microsoft.com/office/drawing/2014/main" id="{2427F867-D877-1646-A8B1-C6F1FB7BF59D}"/>
              </a:ext>
            </a:extLst>
          </p:cNvPr>
          <p:cNvSpPr txBox="1"/>
          <p:nvPr userDrawn="1"/>
        </p:nvSpPr>
        <p:spPr>
          <a:xfrm>
            <a:off x="-1644515" y="0"/>
            <a:ext cx="1694547" cy="846386"/>
          </a:xfrm>
          <a:prstGeom prst="rect">
            <a:avLst/>
          </a:prstGeom>
          <a:noFill/>
        </p:spPr>
        <p:txBody>
          <a:bodyPr wrap="square" lIns="0" tIns="0" rIns="72000" bIns="0" rtlCol="0">
            <a:spAutoFit/>
          </a:bodyPr>
          <a:lstStyle/>
          <a:p>
            <a:pPr marL="0" indent="0">
              <a:spcBef>
                <a:spcPts val="600"/>
              </a:spcBef>
              <a:buNone/>
            </a:pPr>
            <a:r>
              <a:rPr lang="sv-SE" sz="1100" b="0">
                <a:latin typeface="Arial" panose="020B0604020202020204" pitchFamily="34" charset="0"/>
                <a:cs typeface="Arial" panose="020B0604020202020204" pitchFamily="34" charset="0"/>
              </a:rPr>
              <a:t>Valfri placering av text och bild, antingen till höger eller vänster. Klicka på ikonen för att lägga till en bild.</a:t>
            </a:r>
          </a:p>
        </p:txBody>
      </p:sp>
    </p:spTree>
    <p:extLst>
      <p:ext uri="{BB962C8B-B14F-4D97-AF65-F5344CB8AC3E}">
        <p14:creationId xmlns:p14="http://schemas.microsoft.com/office/powerpoint/2010/main" val="197758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8698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8" r:id="rId3"/>
    <p:sldLayoutId id="2147483681" r:id="rId4"/>
    <p:sldLayoutId id="2147483679" r:id="rId5"/>
    <p:sldLayoutId id="2147483680" r:id="rId6"/>
    <p:sldLayoutId id="2147483682" r:id="rId7"/>
    <p:sldLayoutId id="2147483673" r:id="rId8"/>
    <p:sldLayoutId id="2147483674" r:id="rId9"/>
    <p:sldLayoutId id="2147483675" r:id="rId10"/>
    <p:sldLayoutId id="2147483676" r:id="rId11"/>
    <p:sldLayoutId id="2147483677" r:id="rId12"/>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ts val="2800"/>
        </a:lnSpc>
        <a:spcBef>
          <a:spcPts val="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47675" indent="-177800" algn="l" rtl="0" eaLnBrk="1" fontAlgn="base" hangingPunct="1">
        <a:lnSpc>
          <a:spcPts val="2300"/>
        </a:lnSpc>
        <a:spcBef>
          <a:spcPts val="0"/>
        </a:spcBef>
        <a:spcAft>
          <a:spcPts val="1200"/>
        </a:spcAft>
        <a:buFont typeface="Arial" panose="020B0604020202020204" pitchFamily="34" charset="0"/>
        <a:buChar char="•"/>
        <a:tabLst/>
        <a:defRPr sz="1700" kern="1200">
          <a:solidFill>
            <a:schemeClr val="tx1"/>
          </a:solidFill>
          <a:latin typeface="Arial" panose="020B0604020202020204" pitchFamily="34" charset="0"/>
          <a:ea typeface="+mn-ea"/>
          <a:cs typeface="Arial" panose="020B0604020202020204" pitchFamily="34" charset="0"/>
        </a:defRPr>
      </a:lvl2pPr>
      <a:lvl3pPr marL="625475" indent="-177800" algn="l" rtl="0" eaLnBrk="1" fontAlgn="base" hangingPunct="1">
        <a:lnSpc>
          <a:spcPts val="2300"/>
        </a:lnSpc>
        <a:spcBef>
          <a:spcPts val="0"/>
        </a:spcBef>
        <a:spcAft>
          <a:spcPts val="1200"/>
        </a:spcAft>
        <a:buFont typeface="Arial" panose="020B0604020202020204" pitchFamily="34" charset="0"/>
        <a:buChar char="•"/>
        <a:tabLst/>
        <a:defRPr sz="1700" kern="1200">
          <a:solidFill>
            <a:schemeClr val="tx1"/>
          </a:solidFill>
          <a:latin typeface="Arial" panose="020B0604020202020204" pitchFamily="34" charset="0"/>
          <a:ea typeface="+mn-ea"/>
          <a:cs typeface="Arial" panose="020B0604020202020204" pitchFamily="34" charset="0"/>
        </a:defRPr>
      </a:lvl3pPr>
      <a:lvl4pPr marL="801688" indent="-176213" algn="l" rtl="0" eaLnBrk="1" fontAlgn="base" hangingPunct="1">
        <a:lnSpc>
          <a:spcPts val="2300"/>
        </a:lnSpc>
        <a:spcBef>
          <a:spcPts val="0"/>
        </a:spcBef>
        <a:spcAft>
          <a:spcPts val="1200"/>
        </a:spcAft>
        <a:buFont typeface="Arial" panose="020B0604020202020204" pitchFamily="34" charset="0"/>
        <a:buChar char="•"/>
        <a:tabLst/>
        <a:defRPr sz="1700" kern="1200">
          <a:solidFill>
            <a:schemeClr val="tx1"/>
          </a:solidFill>
          <a:latin typeface="Arial" panose="020B0604020202020204" pitchFamily="34" charset="0"/>
          <a:ea typeface="+mn-ea"/>
          <a:cs typeface="Arial" panose="020B0604020202020204" pitchFamily="34" charset="0"/>
        </a:defRPr>
      </a:lvl4pPr>
      <a:lvl5pPr marL="979488" indent="-177800" algn="l" rtl="0" eaLnBrk="1" fontAlgn="base" hangingPunct="1">
        <a:lnSpc>
          <a:spcPts val="2300"/>
        </a:lnSpc>
        <a:spcBef>
          <a:spcPts val="0"/>
        </a:spcBef>
        <a:spcAft>
          <a:spcPts val="1200"/>
        </a:spcAft>
        <a:buFont typeface="Arial" panose="020B0604020202020204" pitchFamily="34" charset="0"/>
        <a:buChar char="•"/>
        <a:tabLst/>
        <a:defRPr sz="17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lansstyrelsen.se/"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8FD7877-6D87-7555-BAD8-FE118BA2D06F}"/>
              </a:ext>
            </a:extLst>
          </p:cNvPr>
          <p:cNvSpPr>
            <a:spLocks noGrp="1" noRot="1" noMove="1" noResize="1" noEditPoints="1" noAdjustHandles="1" noChangeArrowheads="1" noChangeShapeType="1"/>
          </p:cNvSpPr>
          <p:nvPr>
            <p:ph type="title"/>
          </p:nvPr>
        </p:nvSpPr>
        <p:spPr>
          <a:xfrm>
            <a:off x="658813" y="1204355"/>
            <a:ext cx="5437187" cy="2224645"/>
          </a:xfrm>
        </p:spPr>
        <p:txBody>
          <a:bodyPr/>
          <a:lstStyle/>
          <a:p>
            <a:r>
              <a:rPr lang="sv-SE" dirty="0"/>
              <a:t>Ett </a:t>
            </a:r>
            <a:r>
              <a:rPr lang="sv-SE" dirty="0">
                <a:latin typeface="Arial (rubrik)"/>
              </a:rPr>
              <a:t>jämställt</a:t>
            </a:r>
            <a:r>
              <a:rPr lang="sv-SE" dirty="0"/>
              <a:t> </a:t>
            </a:r>
            <a:r>
              <a:rPr lang="sv-SE" dirty="0">
                <a:latin typeface="Arial Rubrik"/>
              </a:rPr>
              <a:t>Norrbotten</a:t>
            </a:r>
            <a:r>
              <a:rPr lang="sv-SE" dirty="0"/>
              <a:t> 2024-2030</a:t>
            </a:r>
          </a:p>
        </p:txBody>
      </p:sp>
      <p:sp>
        <p:nvSpPr>
          <p:cNvPr id="3" name="Rubrik 2">
            <a:extLst>
              <a:ext uri="{FF2B5EF4-FFF2-40B4-BE49-F238E27FC236}">
                <a16:creationId xmlns:a16="http://schemas.microsoft.com/office/drawing/2014/main" id="{4E3FB395-96A8-3A4A-E77A-E6B5534AF0BE}"/>
              </a:ext>
            </a:extLst>
          </p:cNvPr>
          <p:cNvSpPr>
            <a:spLocks noGrp="1" noRot="1" noMove="1" noResize="1" noEditPoints="1" noAdjustHandles="1" noChangeArrowheads="1" noChangeShapeType="1"/>
          </p:cNvSpPr>
          <p:nvPr>
            <p:ph type="body" sz="quarter" idx="10"/>
          </p:nvPr>
        </p:nvSpPr>
        <p:spPr>
          <a:xfrm>
            <a:off x="658813" y="3793876"/>
            <a:ext cx="5437187" cy="593067"/>
          </a:xfrm>
        </p:spPr>
        <p:txBody>
          <a:bodyPr/>
          <a:lstStyle/>
          <a:p>
            <a:r>
              <a:rPr lang="sv-SE" sz="2400" dirty="0">
                <a:latin typeface="Arial (brödtext)"/>
              </a:rPr>
              <a:t>Regional</a:t>
            </a:r>
            <a:r>
              <a:rPr lang="sv-SE" sz="1800" dirty="0">
                <a:latin typeface="Arial (brödtext)"/>
              </a:rPr>
              <a:t> </a:t>
            </a:r>
            <a:r>
              <a:rPr lang="sv-SE" sz="2400" dirty="0">
                <a:latin typeface="Arial (brödtext)"/>
              </a:rPr>
              <a:t>jämställdhetsstrategi</a:t>
            </a:r>
          </a:p>
        </p:txBody>
      </p:sp>
      <p:pic>
        <p:nvPicPr>
          <p:cNvPr id="5" name="Bildobjekt 1" descr="Collage med tre knytnävar som sträcker sig mot himlen i en segergest. I förgrunden en stor orange blomma.">
            <a:extLst>
              <a:ext uri="{FF2B5EF4-FFF2-40B4-BE49-F238E27FC236}">
                <a16:creationId xmlns:a16="http://schemas.microsoft.com/office/drawing/2014/main" id="{6C98A479-899A-1104-03BE-37949C80BF70}"/>
              </a:ext>
            </a:extLst>
          </p:cNvPr>
          <p:cNvPicPr>
            <a:picLocks noGrp="1" noRot="1" noChangeAspect="1" noMove="1" noResize="1" noEditPoints="1" noAdjustHandles="1" noChangeArrowheads="1" noChangeShapeType="1" noCrop="1"/>
          </p:cNvPicPr>
          <p:nvPr/>
        </p:nvPicPr>
        <p:blipFill>
          <a:blip r:embed="rId2"/>
          <a:stretch>
            <a:fillRect/>
          </a:stretch>
        </p:blipFill>
        <p:spPr>
          <a:xfrm>
            <a:off x="6677378" y="524201"/>
            <a:ext cx="4127000" cy="6025908"/>
          </a:xfrm>
          <a:prstGeom prst="rect">
            <a:avLst/>
          </a:prstGeom>
        </p:spPr>
      </p:pic>
    </p:spTree>
    <p:extLst>
      <p:ext uri="{BB962C8B-B14F-4D97-AF65-F5344CB8AC3E}">
        <p14:creationId xmlns:p14="http://schemas.microsoft.com/office/powerpoint/2010/main" val="739371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789C88-2D34-3E6D-754E-9ED3D091F64F}"/>
              </a:ext>
            </a:extLst>
          </p:cNvPr>
          <p:cNvSpPr>
            <a:spLocks noGrp="1" noRot="1" noMove="1" noResize="1" noEditPoints="1" noAdjustHandles="1" noChangeArrowheads="1" noChangeShapeType="1"/>
          </p:cNvSpPr>
          <p:nvPr>
            <p:ph type="title"/>
          </p:nvPr>
        </p:nvSpPr>
        <p:spPr>
          <a:xfrm>
            <a:off x="6564313" y="1854590"/>
            <a:ext cx="5000399" cy="876429"/>
          </a:xfrm>
        </p:spPr>
        <p:txBody>
          <a:bodyPr/>
          <a:lstStyle/>
          <a:p>
            <a:pPr algn="l"/>
            <a:r>
              <a:rPr lang="sv-SE" dirty="0"/>
              <a:t>Stöd i arbetet</a:t>
            </a:r>
          </a:p>
        </p:txBody>
      </p:sp>
      <p:sp>
        <p:nvSpPr>
          <p:cNvPr id="3" name="Brödtext">
            <a:extLst>
              <a:ext uri="{FF2B5EF4-FFF2-40B4-BE49-F238E27FC236}">
                <a16:creationId xmlns:a16="http://schemas.microsoft.com/office/drawing/2014/main" id="{BE132205-D695-9C1A-45DB-FC4CCB7EA985}"/>
              </a:ext>
            </a:extLst>
          </p:cNvPr>
          <p:cNvSpPr>
            <a:spLocks/>
          </p:cNvSpPr>
          <p:nvPr>
            <p:ph type="body" sz="quarter" idx="10"/>
          </p:nvPr>
        </p:nvSpPr>
        <p:spPr>
          <a:xfrm>
            <a:off x="6564314" y="3040602"/>
            <a:ext cx="4932362" cy="2654549"/>
          </a:xfrm>
        </p:spPr>
        <p:txBody>
          <a:bodyPr/>
          <a:lstStyle/>
          <a:p>
            <a:pPr marL="0" marR="0" lvl="0" indent="0" algn="l" defTabSz="914400" rtl="0" eaLnBrk="1" fontAlgn="base" latinLnBrk="0" hangingPunct="1">
              <a:lnSpc>
                <a:spcPct val="100000"/>
              </a:lnSpc>
              <a:spcBef>
                <a:spcPts val="0"/>
              </a:spcBef>
              <a:spcAft>
                <a:spcPts val="800"/>
              </a:spcAft>
              <a:buClrTx/>
              <a:buSzTx/>
              <a:buFont typeface="Arial" panose="020B0604020202020204" pitchFamily="34" charset="0"/>
              <a:buNone/>
              <a:tabLst/>
              <a:defRPr/>
            </a:pPr>
            <a:r>
              <a:rPr kumimoji="0" lang="sv-SE" sz="1800" i="0" u="none" strike="noStrike" kern="1200" cap="none" spc="0" normalizeH="0" baseline="0" noProof="0" dirty="0">
                <a:ln>
                  <a:noFill/>
                </a:ln>
                <a:effectLst/>
                <a:uLnTx/>
                <a:uFillTx/>
                <a:latin typeface="+mn-lt"/>
                <a:ea typeface="+mn-ea"/>
                <a:cs typeface="Arial" panose="020B0604020202020204" pitchFamily="34" charset="0"/>
              </a:rPr>
              <a:t>Nyckeltalen som finns i strategin kommer att följas upp och presenteras i en lathund </a:t>
            </a:r>
            <a:br>
              <a:rPr lang="sv-SE" sz="1800" dirty="0">
                <a:latin typeface="+mn-lt"/>
              </a:rPr>
            </a:br>
            <a:r>
              <a:rPr kumimoji="0" lang="sv-SE" sz="1800" i="0" u="none" strike="noStrike" kern="1200" cap="none" spc="0" normalizeH="0" baseline="0" noProof="0" dirty="0">
                <a:ln>
                  <a:noFill/>
                </a:ln>
                <a:effectLst/>
                <a:uLnTx/>
                <a:uFillTx/>
                <a:latin typeface="+mn-lt"/>
                <a:ea typeface="+mn-ea"/>
                <a:cs typeface="Arial" panose="020B0604020202020204" pitchFamily="34" charset="0"/>
              </a:rPr>
              <a:t>vartannat år.</a:t>
            </a:r>
          </a:p>
          <a:p>
            <a:pPr marL="0" marR="0" lvl="0" indent="0" algn="l" defTabSz="914400" rtl="0" eaLnBrk="1" fontAlgn="base" latinLnBrk="0" hangingPunct="1">
              <a:lnSpc>
                <a:spcPct val="100000"/>
              </a:lnSpc>
              <a:spcBef>
                <a:spcPts val="0"/>
              </a:spcBef>
              <a:spcAft>
                <a:spcPts val="800"/>
              </a:spcAft>
              <a:buClrTx/>
              <a:buSzTx/>
              <a:buFont typeface="Arial" panose="020B0604020202020204" pitchFamily="34" charset="0"/>
              <a:buNone/>
              <a:tabLst/>
              <a:defRPr/>
            </a:pPr>
            <a:br>
              <a:rPr lang="sv-SE" sz="1800" dirty="0">
                <a:latin typeface="+mn-lt"/>
              </a:rPr>
            </a:br>
            <a:r>
              <a:rPr kumimoji="0" lang="sv-SE" sz="1800" i="0" u="none" strike="noStrike" kern="1200" cap="none" spc="0" normalizeH="0" baseline="0" noProof="0" dirty="0">
                <a:ln>
                  <a:noFill/>
                </a:ln>
                <a:effectLst/>
                <a:uLnTx/>
                <a:uFillTx/>
                <a:latin typeface="+mn-lt"/>
                <a:ea typeface="+mn-ea"/>
                <a:cs typeface="Arial" panose="020B0604020202020204" pitchFamily="34" charset="0"/>
              </a:rPr>
              <a:t>Lathunden och </a:t>
            </a:r>
            <a:r>
              <a:rPr lang="sv-SE" sz="1800" dirty="0">
                <a:latin typeface="+mn-lt"/>
              </a:rPr>
              <a:t>jämställdhets</a:t>
            </a:r>
            <a:r>
              <a:rPr kumimoji="0" lang="sv-SE" sz="1800" i="0" u="none" strike="noStrike" kern="1200" cap="none" spc="0" normalizeH="0" baseline="0" noProof="0" dirty="0">
                <a:ln>
                  <a:noFill/>
                </a:ln>
                <a:effectLst/>
                <a:uLnTx/>
                <a:uFillTx/>
                <a:latin typeface="+mn-lt"/>
                <a:ea typeface="+mn-ea"/>
                <a:cs typeface="Arial" panose="020B0604020202020204" pitchFamily="34" charset="0"/>
              </a:rPr>
              <a:t>strategin finns </a:t>
            </a:r>
            <a:br>
              <a:rPr kumimoji="0" lang="sv-SE" sz="1800" i="0" u="none" strike="noStrike" kern="1200" cap="none" spc="0" normalizeH="0" baseline="0" noProof="0" dirty="0">
                <a:ln>
                  <a:noFill/>
                </a:ln>
                <a:effectLst/>
                <a:uLnTx/>
                <a:uFillTx/>
                <a:latin typeface="+mn-lt"/>
                <a:ea typeface="+mn-ea"/>
                <a:cs typeface="Arial" panose="020B0604020202020204" pitchFamily="34" charset="0"/>
              </a:rPr>
            </a:br>
            <a:r>
              <a:rPr kumimoji="0" lang="sv-SE" sz="1800" i="0" u="none" strike="noStrike" kern="1200" cap="none" spc="0" normalizeH="0" baseline="0" noProof="0" dirty="0">
                <a:ln>
                  <a:noFill/>
                </a:ln>
                <a:effectLst/>
                <a:uLnTx/>
                <a:uFillTx/>
                <a:latin typeface="+mn-lt"/>
                <a:ea typeface="+mn-ea"/>
                <a:cs typeface="Arial" panose="020B0604020202020204" pitchFamily="34" charset="0"/>
              </a:rPr>
              <a:t>att ladda ner på Länsstyrelsens webbplats: </a:t>
            </a:r>
            <a:r>
              <a:rPr lang="sv-SE" sz="1800" dirty="0" err="1">
                <a:latin typeface="+mn-lt"/>
                <a:hlinkClick r:id="rId2"/>
              </a:rPr>
              <a:t>www.lansstyrelsen.se</a:t>
            </a:r>
            <a:r>
              <a:rPr lang="sv-SE" sz="1800" dirty="0">
                <a:latin typeface="+mn-lt"/>
                <a:hlinkClick r:id="rId2"/>
              </a:rPr>
              <a:t>/</a:t>
            </a:r>
            <a:r>
              <a:rPr lang="sv-SE" sz="1800" dirty="0" err="1">
                <a:latin typeface="+mn-lt"/>
                <a:hlinkClick r:id="rId2"/>
              </a:rPr>
              <a:t>norrbotten</a:t>
            </a:r>
            <a:r>
              <a:rPr lang="sv-SE" sz="1800" dirty="0">
                <a:latin typeface="+mn-lt"/>
                <a:hlinkClick r:id="rId2"/>
              </a:rPr>
              <a:t>/</a:t>
            </a:r>
            <a:r>
              <a:rPr lang="sv-SE" sz="1800" dirty="0" err="1">
                <a:latin typeface="+mn-lt"/>
                <a:hlinkClick r:id="rId2"/>
              </a:rPr>
              <a:t>jamstalldhet</a:t>
            </a:r>
            <a:endParaRPr kumimoji="0" lang="sv-SE" sz="1800" i="0" u="none" strike="noStrike" kern="1200" cap="none" spc="0" normalizeH="0" baseline="0" noProof="0" dirty="0">
              <a:ln>
                <a:noFill/>
              </a:ln>
              <a:effectLst/>
              <a:uLnTx/>
              <a:uFillTx/>
              <a:latin typeface="+mn-lt"/>
              <a:ea typeface="+mn-ea"/>
              <a:cs typeface="Arial" panose="020B0604020202020204" pitchFamily="34" charset="0"/>
            </a:endParaRPr>
          </a:p>
          <a:p>
            <a:endParaRPr lang="sv-SE" sz="1800" dirty="0"/>
          </a:p>
        </p:txBody>
      </p:sp>
      <p:pic>
        <p:nvPicPr>
          <p:cNvPr id="5" name="Bildobjekt 4">
            <a:extLst>
              <a:ext uri="{FF2B5EF4-FFF2-40B4-BE49-F238E27FC236}">
                <a16:creationId xmlns:a16="http://schemas.microsoft.com/office/drawing/2014/main" id="{3F9F1AA7-0B5F-2145-0C64-4CFB0D8E65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095600" y="285408"/>
            <a:ext cx="4044873" cy="6147902"/>
          </a:xfrm>
          <a:prstGeom prst="rect">
            <a:avLst/>
          </a:prstGeom>
        </p:spPr>
      </p:pic>
    </p:spTree>
    <p:extLst>
      <p:ext uri="{BB962C8B-B14F-4D97-AF65-F5344CB8AC3E}">
        <p14:creationId xmlns:p14="http://schemas.microsoft.com/office/powerpoint/2010/main" val="417151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F16601-C645-32C1-01F9-72BC2C6EF023}"/>
              </a:ext>
            </a:extLst>
          </p:cNvPr>
          <p:cNvSpPr>
            <a:spLocks noGrp="1" noRot="1" noMove="1" noResize="1" noEditPoints="1" noAdjustHandles="1" noChangeArrowheads="1" noChangeShapeType="1"/>
          </p:cNvSpPr>
          <p:nvPr>
            <p:ph type="title"/>
          </p:nvPr>
        </p:nvSpPr>
        <p:spPr>
          <a:xfrm>
            <a:off x="658812" y="1163438"/>
            <a:ext cx="10837863" cy="836973"/>
          </a:xfrm>
        </p:spPr>
        <p:txBody>
          <a:bodyPr/>
          <a:lstStyle/>
          <a:p>
            <a:r>
              <a:rPr lang="sv-SE" sz="4000" dirty="0">
                <a:latin typeface="Arial (rubrik)"/>
              </a:rPr>
              <a:t>Tillsammans</a:t>
            </a:r>
            <a:r>
              <a:rPr lang="sv-SE" sz="4000" dirty="0"/>
              <a:t>! </a:t>
            </a:r>
          </a:p>
        </p:txBody>
      </p:sp>
      <p:sp>
        <p:nvSpPr>
          <p:cNvPr id="3" name="Brödtext">
            <a:extLst>
              <a:ext uri="{FF2B5EF4-FFF2-40B4-BE49-F238E27FC236}">
                <a16:creationId xmlns:a16="http://schemas.microsoft.com/office/drawing/2014/main" id="{FE02CBF2-CF8C-651A-5A34-5AA0ED2A01EB}"/>
              </a:ext>
            </a:extLst>
          </p:cNvPr>
          <p:cNvSpPr>
            <a:spLocks noGrp="1" noRot="1" noMove="1" noResize="1" noEditPoints="1" noAdjustHandles="1" noChangeArrowheads="1" noChangeShapeType="1"/>
          </p:cNvSpPr>
          <p:nvPr>
            <p:ph type="body" sz="quarter" idx="11"/>
          </p:nvPr>
        </p:nvSpPr>
        <p:spPr>
          <a:xfrm>
            <a:off x="704092" y="2192159"/>
            <a:ext cx="10792583" cy="1911756"/>
          </a:xfrm>
        </p:spPr>
        <p:txBody>
          <a:bodyPr/>
          <a:lstStyle/>
          <a:p>
            <a:r>
              <a:rPr lang="sv-SE" sz="1800" dirty="0">
                <a:effectLst/>
                <a:latin typeface="+mn-lt"/>
                <a:ea typeface="Calibri" panose="020F0502020204030204" pitchFamily="34" charset="0"/>
                <a:cs typeface="Times New Roman" panose="02020603050405020304" pitchFamily="18" charset="0"/>
              </a:rPr>
              <a:t>För ökad samordning och samverkan och för ett mer effektivt arbete för jämställdhet och jämlikhet i hela Norrbotten, behöver strategins prioriterade områden uppmärksammas och delmål integreras i regionala och lokala styrdokument – och i det dagliga arbetet. </a:t>
            </a:r>
          </a:p>
          <a:p>
            <a:endParaRPr lang="sv-SE" sz="1800" dirty="0">
              <a:latin typeface="+mn-lt"/>
            </a:endParaRPr>
          </a:p>
        </p:txBody>
      </p:sp>
      <p:pic>
        <p:nvPicPr>
          <p:cNvPr id="5" name="Bildobjekt 4">
            <a:extLst>
              <a:ext uri="{FF2B5EF4-FFF2-40B4-BE49-F238E27FC236}">
                <a16:creationId xmlns:a16="http://schemas.microsoft.com/office/drawing/2014/main" id="{09DCAB3D-0062-09FA-D67F-8422B17F57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3364033" y="3688995"/>
            <a:ext cx="2731967" cy="3198822"/>
          </a:xfrm>
          <a:prstGeom prst="rect">
            <a:avLst/>
          </a:prstGeom>
        </p:spPr>
      </p:pic>
      <p:pic>
        <p:nvPicPr>
          <p:cNvPr id="6" name="Bildobjekt 5">
            <a:extLst>
              <a:ext uri="{FF2B5EF4-FFF2-40B4-BE49-F238E27FC236}">
                <a16:creationId xmlns:a16="http://schemas.microsoft.com/office/drawing/2014/main" id="{FEFD39FE-4EE4-3257-41DE-2187958A20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6095999" y="3657600"/>
            <a:ext cx="2189115" cy="3198822"/>
          </a:xfrm>
          <a:prstGeom prst="rect">
            <a:avLst/>
          </a:prstGeom>
        </p:spPr>
      </p:pic>
    </p:spTree>
    <p:extLst>
      <p:ext uri="{BB962C8B-B14F-4D97-AF65-F5344CB8AC3E}">
        <p14:creationId xmlns:p14="http://schemas.microsoft.com/office/powerpoint/2010/main" val="281153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C94A28-354B-2C24-48C9-B4AD0BF32443}"/>
              </a:ext>
            </a:extLst>
          </p:cNvPr>
          <p:cNvSpPr>
            <a:spLocks noGrp="1" noRot="1" noMove="1" noResize="1" noEditPoints="1" noAdjustHandles="1" noChangeArrowheads="1" noChangeShapeType="1"/>
          </p:cNvSpPr>
          <p:nvPr>
            <p:ph type="title"/>
          </p:nvPr>
        </p:nvSpPr>
        <p:spPr>
          <a:xfrm>
            <a:off x="6096000" y="1013791"/>
            <a:ext cx="5400675" cy="2534511"/>
          </a:xfrm>
        </p:spPr>
        <p:txBody>
          <a:bodyPr/>
          <a:lstStyle/>
          <a:p>
            <a:pPr>
              <a:lnSpc>
                <a:spcPct val="100000"/>
              </a:lnSpc>
            </a:pPr>
            <a:r>
              <a:rPr lang="sv-SE" sz="4000" dirty="0"/>
              <a:t>Börja redan idag! Om alla </a:t>
            </a:r>
            <a:r>
              <a:rPr lang="sv-SE" sz="4000" dirty="0">
                <a:latin typeface="Arial (rubrik)"/>
              </a:rPr>
              <a:t>gör</a:t>
            </a:r>
            <a:r>
              <a:rPr lang="sv-SE" sz="4000" dirty="0"/>
              <a:t> en sak, kan vi tillsammans göra stor skillnad! </a:t>
            </a:r>
          </a:p>
        </p:txBody>
      </p:sp>
      <p:sp>
        <p:nvSpPr>
          <p:cNvPr id="3" name="Punktlista">
            <a:extLst>
              <a:ext uri="{FF2B5EF4-FFF2-40B4-BE49-F238E27FC236}">
                <a16:creationId xmlns:a16="http://schemas.microsoft.com/office/drawing/2014/main" id="{F0AA2FDA-CD9A-D85B-A774-BE27982B7158}"/>
              </a:ext>
            </a:extLst>
          </p:cNvPr>
          <p:cNvSpPr>
            <a:spLocks noGrp="1" noRot="1" noMove="1" noResize="1" noEditPoints="1" noAdjustHandles="1" noChangeArrowheads="1" noChangeShapeType="1"/>
          </p:cNvSpPr>
          <p:nvPr>
            <p:ph type="body" sz="quarter" idx="11"/>
          </p:nvPr>
        </p:nvSpPr>
        <p:spPr>
          <a:xfrm>
            <a:off x="6096000" y="4079162"/>
            <a:ext cx="5400675" cy="1765047"/>
          </a:xfrm>
        </p:spPr>
        <p:txBody>
          <a:bodyPr/>
          <a:lstStyle/>
          <a:p>
            <a:pPr marL="342900" indent="-342900">
              <a:buFont typeface="Arial" panose="020B0604020202020204" pitchFamily="34" charset="0"/>
              <a:buChar char="•"/>
            </a:pPr>
            <a:r>
              <a:rPr lang="sv-SE" sz="1800" dirty="0"/>
              <a:t>Besluta om att arbeta i linje med strategin</a:t>
            </a:r>
          </a:p>
          <a:p>
            <a:pPr marL="342900" indent="-342900">
              <a:buFont typeface="Arial" panose="020B0604020202020204" pitchFamily="34" charset="0"/>
              <a:buChar char="•"/>
            </a:pPr>
            <a:r>
              <a:rPr lang="sv-SE" sz="1800" dirty="0"/>
              <a:t>Ta fram egen handlingsplan</a:t>
            </a:r>
          </a:p>
          <a:p>
            <a:pPr marL="342900" indent="-342900">
              <a:buFont typeface="Arial" panose="020B0604020202020204" pitchFamily="34" charset="0"/>
              <a:buChar char="•"/>
            </a:pPr>
            <a:r>
              <a:rPr lang="sv-SE" sz="1800" dirty="0"/>
              <a:t>Välj minst ett mål ur strategin att arbeta med</a:t>
            </a:r>
          </a:p>
          <a:p>
            <a:pPr marL="342900" indent="-342900">
              <a:buFont typeface="Arial" panose="020B0604020202020204" pitchFamily="34" charset="0"/>
              <a:buChar char="•"/>
            </a:pPr>
            <a:r>
              <a:rPr lang="sv-SE" sz="1800" dirty="0"/>
              <a:t>Informera internt om att strategin finns och på vilket sätt ni kommer att arbeta med den</a:t>
            </a:r>
          </a:p>
          <a:p>
            <a:endParaRPr lang="sv-SE" dirty="0"/>
          </a:p>
          <a:p>
            <a:pPr marL="342900" indent="-342900">
              <a:buFont typeface="Arial" panose="020B0604020202020204" pitchFamily="34" charset="0"/>
              <a:buChar char="•"/>
            </a:pPr>
            <a:endParaRPr lang="sv-SE" dirty="0"/>
          </a:p>
          <a:p>
            <a:endParaRPr lang="sv-SE" dirty="0"/>
          </a:p>
        </p:txBody>
      </p:sp>
      <p:pic>
        <p:nvPicPr>
          <p:cNvPr id="6" name="Bildobjekt 5">
            <a:extLst>
              <a:ext uri="{FF2B5EF4-FFF2-40B4-BE49-F238E27FC236}">
                <a16:creationId xmlns:a16="http://schemas.microsoft.com/office/drawing/2014/main" id="{F8B4E0C4-48FA-3A67-071E-4E80BD02EB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4474075" y="2906370"/>
            <a:ext cx="1135725" cy="2859251"/>
          </a:xfrm>
          <a:prstGeom prst="rect">
            <a:avLst/>
          </a:prstGeom>
        </p:spPr>
      </p:pic>
      <p:pic>
        <p:nvPicPr>
          <p:cNvPr id="5" name="Bildobjekt 4">
            <a:extLst>
              <a:ext uri="{FF2B5EF4-FFF2-40B4-BE49-F238E27FC236}">
                <a16:creationId xmlns:a16="http://schemas.microsoft.com/office/drawing/2014/main" id="{4489B8AE-0B59-28A6-AF41-B808699D20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435717" y="716595"/>
            <a:ext cx="3618713" cy="5199966"/>
          </a:xfrm>
          <a:prstGeom prst="rect">
            <a:avLst/>
          </a:prstGeom>
        </p:spPr>
      </p:pic>
    </p:spTree>
    <p:extLst>
      <p:ext uri="{BB962C8B-B14F-4D97-AF65-F5344CB8AC3E}">
        <p14:creationId xmlns:p14="http://schemas.microsoft.com/office/powerpoint/2010/main" val="76158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274C92-EEEA-067C-5B40-087D815B54DE}"/>
              </a:ext>
            </a:extLst>
          </p:cNvPr>
          <p:cNvSpPr>
            <a:spLocks noGrp="1" noRot="1" noMove="1" noResize="1" noEditPoints="1" noAdjustHandles="1" noChangeArrowheads="1" noChangeShapeType="1"/>
          </p:cNvSpPr>
          <p:nvPr>
            <p:ph type="title"/>
          </p:nvPr>
        </p:nvSpPr>
        <p:spPr>
          <a:xfrm>
            <a:off x="3876129" y="1570808"/>
            <a:ext cx="4456114" cy="2332800"/>
          </a:xfrm>
        </p:spPr>
        <p:txBody>
          <a:bodyPr/>
          <a:lstStyle/>
          <a:p>
            <a:pPr algn="l"/>
            <a:r>
              <a:rPr lang="sv-SE" dirty="0">
                <a:latin typeface="Arial (rubrik)"/>
              </a:rPr>
              <a:t>Tillsammans</a:t>
            </a:r>
            <a:r>
              <a:rPr lang="sv-SE" dirty="0"/>
              <a:t> för ett </a:t>
            </a:r>
            <a:br>
              <a:rPr lang="sv-SE" dirty="0"/>
            </a:br>
            <a:r>
              <a:rPr lang="sv-SE" dirty="0"/>
              <a:t>jämställt Norrbotten</a:t>
            </a:r>
          </a:p>
        </p:txBody>
      </p:sp>
      <p:pic>
        <p:nvPicPr>
          <p:cNvPr id="4" name="Bildobjekt 3">
            <a:extLst>
              <a:ext uri="{FF2B5EF4-FFF2-40B4-BE49-F238E27FC236}">
                <a16:creationId xmlns:a16="http://schemas.microsoft.com/office/drawing/2014/main" id="{440D6D8C-C957-E096-740A-F5CE10893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19050" y="1785937"/>
            <a:ext cx="3381375" cy="5072063"/>
          </a:xfrm>
          <a:prstGeom prst="rect">
            <a:avLst/>
          </a:prstGeom>
        </p:spPr>
      </p:pic>
    </p:spTree>
    <p:extLst>
      <p:ext uri="{BB962C8B-B14F-4D97-AF65-F5344CB8AC3E}">
        <p14:creationId xmlns:p14="http://schemas.microsoft.com/office/powerpoint/2010/main" val="1704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8BB7A1-CF43-31A6-D884-25168AB56477}"/>
              </a:ext>
            </a:extLst>
          </p:cNvPr>
          <p:cNvSpPr>
            <a:spLocks noGrp="1" noRot="1" noMove="1" noResize="1" noEditPoints="1" noAdjustHandles="1" noChangeArrowheads="1" noChangeShapeType="1"/>
          </p:cNvSpPr>
          <p:nvPr>
            <p:ph type="title"/>
          </p:nvPr>
        </p:nvSpPr>
        <p:spPr>
          <a:xfrm>
            <a:off x="3695308" y="2379889"/>
            <a:ext cx="7060676" cy="528086"/>
          </a:xfrm>
        </p:spPr>
        <p:txBody>
          <a:bodyPr anchor="b">
            <a:noAutofit/>
          </a:bodyPr>
          <a:lstStyle/>
          <a:p>
            <a:pPr algn="l"/>
            <a:r>
              <a:rPr lang="sv-SE" dirty="0">
                <a:latin typeface="Arial Rubrik"/>
              </a:rPr>
              <a:t>Bakgrund</a:t>
            </a:r>
          </a:p>
        </p:txBody>
      </p:sp>
      <p:sp>
        <p:nvSpPr>
          <p:cNvPr id="3" name="Brödtext">
            <a:extLst>
              <a:ext uri="{FF2B5EF4-FFF2-40B4-BE49-F238E27FC236}">
                <a16:creationId xmlns:a16="http://schemas.microsoft.com/office/drawing/2014/main" id="{D58B0D2B-FF3A-FEAD-DD58-677492EB4665}"/>
              </a:ext>
            </a:extLst>
          </p:cNvPr>
          <p:cNvSpPr>
            <a:spLocks noGrp="1" noRot="1" noMove="1" noResize="1" noEditPoints="1" noAdjustHandles="1" noChangeArrowheads="1" noChangeShapeType="1"/>
          </p:cNvSpPr>
          <p:nvPr>
            <p:ph type="body" sz="quarter" idx="10"/>
          </p:nvPr>
        </p:nvSpPr>
        <p:spPr>
          <a:xfrm>
            <a:off x="3695308" y="3155701"/>
            <a:ext cx="7060677" cy="2654549"/>
          </a:xfrm>
        </p:spPr>
        <p:txBody>
          <a:bodyPr>
            <a:normAutofit/>
          </a:bodyPr>
          <a:lstStyle/>
          <a:p>
            <a:pPr algn="l"/>
            <a:r>
              <a:rPr lang="sv-SE" sz="1800" dirty="0">
                <a:latin typeface="Arial Brödtext"/>
              </a:rPr>
              <a:t>Norrbottens jämställdhetsstrategi är resultatet av ett uppdrag i regleringsbrevet för 2023 till länsstyrelserna.</a:t>
            </a:r>
          </a:p>
          <a:p>
            <a:pPr algn="l"/>
            <a:r>
              <a:rPr lang="sv-SE" sz="1800" dirty="0">
                <a:latin typeface="Arial (brödtext)"/>
              </a:rPr>
              <a:t>Strategin</a:t>
            </a:r>
            <a:r>
              <a:rPr lang="sv-SE" sz="1800" dirty="0">
                <a:latin typeface="Arial Brödtext"/>
              </a:rPr>
              <a:t> är framtagen genom bred samverkan med aktörer från kommuner i länet, Region Norrbotten, kultursektorn, näringslivet, myndigheter och civilsamhället. </a:t>
            </a:r>
          </a:p>
          <a:p>
            <a:pPr algn="l"/>
            <a:endParaRPr lang="sv-SE" sz="1800" dirty="0">
              <a:latin typeface="Arial Brödtext"/>
            </a:endParaRPr>
          </a:p>
        </p:txBody>
      </p:sp>
      <p:pic>
        <p:nvPicPr>
          <p:cNvPr id="5" name="Bildobjekt 4">
            <a:extLst>
              <a:ext uri="{FF2B5EF4-FFF2-40B4-BE49-F238E27FC236}">
                <a16:creationId xmlns:a16="http://schemas.microsoft.com/office/drawing/2014/main" id="{2BE3824F-55E4-A585-D8D3-194205D085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1240928" y="213421"/>
            <a:ext cx="1344956" cy="6644580"/>
          </a:xfrm>
          <a:prstGeom prst="rect">
            <a:avLst/>
          </a:prstGeom>
        </p:spPr>
      </p:pic>
    </p:spTree>
    <p:extLst>
      <p:ext uri="{BB962C8B-B14F-4D97-AF65-F5344CB8AC3E}">
        <p14:creationId xmlns:p14="http://schemas.microsoft.com/office/powerpoint/2010/main" val="147560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459620-8843-4C60-411D-EADEAB04B18F}"/>
              </a:ext>
            </a:extLst>
          </p:cNvPr>
          <p:cNvSpPr>
            <a:spLocks noGrp="1" noRot="1" noMove="1" noResize="1" noEditPoints="1" noAdjustHandles="1" noChangeArrowheads="1" noChangeShapeType="1"/>
          </p:cNvSpPr>
          <p:nvPr>
            <p:ph type="title"/>
          </p:nvPr>
        </p:nvSpPr>
        <p:spPr>
          <a:xfrm>
            <a:off x="658813" y="1153864"/>
            <a:ext cx="5927369" cy="836973"/>
          </a:xfrm>
        </p:spPr>
        <p:txBody>
          <a:bodyPr/>
          <a:lstStyle/>
          <a:p>
            <a:pPr>
              <a:lnSpc>
                <a:spcPct val="100000"/>
              </a:lnSpc>
            </a:pPr>
            <a:r>
              <a:rPr lang="sv-SE" sz="4000" dirty="0"/>
              <a:t>Ett verktyg för att öka </a:t>
            </a:r>
            <a:r>
              <a:rPr lang="sv-SE" sz="4000" dirty="0">
                <a:latin typeface="Arial (rubrik)"/>
              </a:rPr>
              <a:t>jämställdheten</a:t>
            </a:r>
            <a:r>
              <a:rPr lang="sv-SE" sz="4000" dirty="0"/>
              <a:t> i länet</a:t>
            </a:r>
          </a:p>
        </p:txBody>
      </p:sp>
      <p:sp>
        <p:nvSpPr>
          <p:cNvPr id="3" name="Brödtext">
            <a:extLst>
              <a:ext uri="{FF2B5EF4-FFF2-40B4-BE49-F238E27FC236}">
                <a16:creationId xmlns:a16="http://schemas.microsoft.com/office/drawing/2014/main" id="{A5EDF479-D2F5-638A-F2F4-137C0197ECB6}"/>
              </a:ext>
            </a:extLst>
          </p:cNvPr>
          <p:cNvSpPr>
            <a:spLocks noGrp="1" noRot="1" noMove="1" noResize="1" noEditPoints="1" noAdjustHandles="1" noChangeArrowheads="1" noChangeShapeType="1"/>
          </p:cNvSpPr>
          <p:nvPr>
            <p:ph type="body" sz="quarter" idx="11"/>
          </p:nvPr>
        </p:nvSpPr>
        <p:spPr>
          <a:xfrm>
            <a:off x="658813" y="2399785"/>
            <a:ext cx="5595937" cy="3600965"/>
          </a:xfrm>
        </p:spPr>
        <p:txBody>
          <a:bodyPr/>
          <a:lstStyle/>
          <a:p>
            <a:pPr marL="285750" indent="-285750">
              <a:buFont typeface="Arial" panose="020B0604020202020204" pitchFamily="34" charset="0"/>
              <a:buChar char="•"/>
            </a:pPr>
            <a:r>
              <a:rPr lang="sv-SE" sz="1800" b="0" i="0" u="none" strike="noStrike" baseline="0" dirty="0">
                <a:latin typeface="+mn-lt"/>
              </a:rPr>
              <a:t>Strategin är ett </a:t>
            </a:r>
            <a:r>
              <a:rPr lang="sv-SE" sz="1800" dirty="0">
                <a:latin typeface="+mn-lt"/>
              </a:rPr>
              <a:t>verktyg</a:t>
            </a:r>
            <a:r>
              <a:rPr lang="sv-SE" sz="1800" b="0" i="0" u="none" strike="noStrike" baseline="0" dirty="0">
                <a:latin typeface="+mn-lt"/>
              </a:rPr>
              <a:t> för ett mer jämställt och jämlikt län och ska inte ses som en handlingsplan utan som en utgångspunkt fö</a:t>
            </a:r>
            <a:r>
              <a:rPr lang="sv-SE" sz="1800" dirty="0">
                <a:latin typeface="+mn-lt"/>
              </a:rPr>
              <a:t>r en.</a:t>
            </a:r>
          </a:p>
          <a:p>
            <a:pPr marL="285750" indent="-285750">
              <a:buFont typeface="Arial" panose="020B0604020202020204" pitchFamily="34" charset="0"/>
              <a:buChar char="•"/>
            </a:pPr>
            <a:r>
              <a:rPr lang="sv-SE" sz="1800" dirty="0">
                <a:latin typeface="+mn-lt"/>
              </a:rPr>
              <a:t>Strategin pekar ut mål och delmål som går att använda i flera typer av verksamheter och uppmanar aktörer att ta fram egna nyckeltal.</a:t>
            </a:r>
            <a:endParaRPr lang="sv-SE" sz="1800" b="0" i="0" u="none" strike="noStrike" baseline="0" dirty="0">
              <a:latin typeface="+mn-lt"/>
            </a:endParaRPr>
          </a:p>
          <a:p>
            <a:pPr marL="285750" indent="-285750">
              <a:buFont typeface="Arial" panose="020B0604020202020204" pitchFamily="34" charset="0"/>
              <a:buChar char="•"/>
            </a:pPr>
            <a:r>
              <a:rPr lang="sv-SE" sz="1800" dirty="0">
                <a:latin typeface="+mn-lt"/>
              </a:rPr>
              <a:t>Genom att arbeta mot gemensamma mål, kan vi också skapa många av lösningarna tillsammans. </a:t>
            </a:r>
            <a:endParaRPr lang="sv-SE" sz="1800" b="0" i="0" u="none" strike="noStrike" baseline="0" dirty="0">
              <a:latin typeface="+mn-lt"/>
            </a:endParaRPr>
          </a:p>
          <a:p>
            <a:pPr marL="285750" indent="-285750">
              <a:buFont typeface="Arial" panose="020B0604020202020204" pitchFamily="34" charset="0"/>
              <a:buChar char="•"/>
            </a:pPr>
            <a:r>
              <a:rPr lang="sv-SE" sz="1800" b="0" i="0" u="none" strike="noStrike" baseline="0" dirty="0">
                <a:latin typeface="+mn-lt"/>
              </a:rPr>
              <a:t>Tillsammans ska vi sträva efter ett jämställt Norrbotten. </a:t>
            </a:r>
            <a:endParaRPr lang="sv-SE" sz="1800" dirty="0">
              <a:latin typeface="+mn-lt"/>
            </a:endParaRPr>
          </a:p>
        </p:txBody>
      </p:sp>
      <p:pic>
        <p:nvPicPr>
          <p:cNvPr id="6" name="Bildobjekt 5">
            <a:extLst>
              <a:ext uri="{FF2B5EF4-FFF2-40B4-BE49-F238E27FC236}">
                <a16:creationId xmlns:a16="http://schemas.microsoft.com/office/drawing/2014/main" id="{70C68166-ED3E-D07B-3857-D72AE5486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7249089" y="598969"/>
            <a:ext cx="4284098" cy="6268970"/>
          </a:xfrm>
          <a:prstGeom prst="rect">
            <a:avLst/>
          </a:prstGeom>
        </p:spPr>
      </p:pic>
    </p:spTree>
    <p:extLst>
      <p:ext uri="{BB962C8B-B14F-4D97-AF65-F5344CB8AC3E}">
        <p14:creationId xmlns:p14="http://schemas.microsoft.com/office/powerpoint/2010/main" val="102550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6CDE4-F5CA-3E6F-10BB-9C2F4D72B441}"/>
              </a:ext>
            </a:extLst>
          </p:cNvPr>
          <p:cNvSpPr>
            <a:spLocks noGrp="1" noRot="1" noMove="1" noResize="1" noEditPoints="1" noAdjustHandles="1" noChangeArrowheads="1" noChangeShapeType="1"/>
          </p:cNvSpPr>
          <p:nvPr>
            <p:ph type="title"/>
          </p:nvPr>
        </p:nvSpPr>
        <p:spPr>
          <a:xfrm>
            <a:off x="6076949" y="516505"/>
            <a:ext cx="5438775" cy="1477327"/>
          </a:xfrm>
        </p:spPr>
        <p:txBody>
          <a:bodyPr/>
          <a:lstStyle/>
          <a:p>
            <a:pPr>
              <a:lnSpc>
                <a:spcPct val="100000"/>
              </a:lnSpc>
            </a:pPr>
            <a:r>
              <a:rPr lang="sv-SE" sz="4000" dirty="0"/>
              <a:t>En </a:t>
            </a:r>
            <a:r>
              <a:rPr lang="sv-SE" sz="4000" dirty="0">
                <a:latin typeface="Arial (rubrik)"/>
              </a:rPr>
              <a:t>strategi</a:t>
            </a:r>
            <a:r>
              <a:rPr lang="sv-SE" sz="4000" dirty="0"/>
              <a:t> – tre prioriterade områden</a:t>
            </a:r>
          </a:p>
        </p:txBody>
      </p:sp>
      <p:sp>
        <p:nvSpPr>
          <p:cNvPr id="3" name="Brödtext">
            <a:extLst>
              <a:ext uri="{FF2B5EF4-FFF2-40B4-BE49-F238E27FC236}">
                <a16:creationId xmlns:a16="http://schemas.microsoft.com/office/drawing/2014/main" id="{5B547F9B-170C-5668-A408-9A24724713B1}"/>
              </a:ext>
            </a:extLst>
          </p:cNvPr>
          <p:cNvSpPr>
            <a:spLocks noGrp="1" noRot="1" noMove="1" noResize="1" noEditPoints="1" noAdjustHandles="1" noChangeArrowheads="1" noChangeShapeType="1"/>
          </p:cNvSpPr>
          <p:nvPr>
            <p:ph type="body" sz="quarter" idx="11"/>
          </p:nvPr>
        </p:nvSpPr>
        <p:spPr>
          <a:xfrm>
            <a:off x="6076947" y="2287126"/>
            <a:ext cx="5419725" cy="1228495"/>
          </a:xfrm>
        </p:spPr>
        <p:txBody>
          <a:bodyPr/>
          <a:lstStyle/>
          <a:p>
            <a:r>
              <a:rPr lang="sv-SE" sz="1800" dirty="0"/>
              <a:t>Strategin lyfter fram tre prioriterade områden där ett strategiskt och systematiskt arbete med jämställdhet kan göra stor skillnad. </a:t>
            </a:r>
          </a:p>
          <a:p>
            <a:r>
              <a:rPr lang="sv-SE" sz="1800" dirty="0"/>
              <a:t>Dessa prioriterade områden är:</a:t>
            </a:r>
            <a:endParaRPr lang="sv-SE" dirty="0"/>
          </a:p>
          <a:p>
            <a:pPr marL="457200" indent="-457200">
              <a:buAutoNum type="arabicPeriod"/>
            </a:pPr>
            <a:endParaRPr lang="sv-SE" dirty="0"/>
          </a:p>
        </p:txBody>
      </p:sp>
      <p:sp>
        <p:nvSpPr>
          <p:cNvPr id="4" name="Punktlista">
            <a:extLst>
              <a:ext uri="{FF2B5EF4-FFF2-40B4-BE49-F238E27FC236}">
                <a16:creationId xmlns:a16="http://schemas.microsoft.com/office/drawing/2014/main" id="{61866DE7-E1B6-0E7E-FC16-F23972F8A388}"/>
              </a:ext>
            </a:extLst>
          </p:cNvPr>
          <p:cNvSpPr txBox="1">
            <a:spLocks noGrp="1" noRot="1" noMove="1" noResize="1" noEditPoints="1" noAdjustHandles="1" noChangeArrowheads="1" noChangeShapeType="1"/>
          </p:cNvSpPr>
          <p:nvPr/>
        </p:nvSpPr>
        <p:spPr>
          <a:xfrm>
            <a:off x="5967618" y="4025348"/>
            <a:ext cx="5419725" cy="1477328"/>
          </a:xfrm>
          <a:prstGeom prst="rect">
            <a:avLst/>
          </a:prstGeom>
          <a:noFill/>
        </p:spPr>
        <p:txBody>
          <a:bodyPr wrap="square" rtlCol="0">
            <a:spAutoFit/>
          </a:bodyPr>
          <a:lstStyle/>
          <a:p>
            <a:pPr marL="457200" indent="-457200">
              <a:buAutoNum type="arabicPeriod"/>
            </a:pPr>
            <a:r>
              <a:rPr lang="sv-SE" sz="1800" b="1" dirty="0">
                <a:latin typeface="+mn-lt"/>
              </a:rPr>
              <a:t>En jämställd samhällsomvandling</a:t>
            </a:r>
          </a:p>
          <a:p>
            <a:pPr marL="457200" indent="-457200">
              <a:buAutoNum type="arabicPeriod"/>
            </a:pPr>
            <a:r>
              <a:rPr lang="sv-SE" sz="1800" b="1" dirty="0">
                <a:latin typeface="+mn-lt"/>
              </a:rPr>
              <a:t>Omfördela makten mellan kvinnor </a:t>
            </a:r>
            <a:br>
              <a:rPr lang="sv-SE" sz="1800" b="1" dirty="0">
                <a:latin typeface="+mn-lt"/>
              </a:rPr>
            </a:br>
            <a:r>
              <a:rPr lang="sv-SE" sz="1800" b="1" dirty="0">
                <a:latin typeface="+mn-lt"/>
              </a:rPr>
              <a:t>och män</a:t>
            </a:r>
          </a:p>
          <a:p>
            <a:pPr marL="457200" indent="-457200">
              <a:buAutoNum type="arabicPeriod"/>
            </a:pPr>
            <a:r>
              <a:rPr lang="sv-SE" sz="1800" b="1" dirty="0">
                <a:latin typeface="+mn-lt"/>
              </a:rPr>
              <a:t>Ökad upptäckt av mäns våld mot </a:t>
            </a:r>
            <a:br>
              <a:rPr lang="sv-SE" sz="1800" b="1" dirty="0">
                <a:latin typeface="+mn-lt"/>
              </a:rPr>
            </a:br>
            <a:r>
              <a:rPr lang="sv-SE" sz="1800" b="1" dirty="0">
                <a:latin typeface="+mn-lt"/>
              </a:rPr>
              <a:t>kvinnor och barn</a:t>
            </a:r>
          </a:p>
        </p:txBody>
      </p:sp>
      <p:pic>
        <p:nvPicPr>
          <p:cNvPr id="5" name="Bildobjekt 4">
            <a:extLst>
              <a:ext uri="{FF2B5EF4-FFF2-40B4-BE49-F238E27FC236}">
                <a16:creationId xmlns:a16="http://schemas.microsoft.com/office/drawing/2014/main" id="{170B66A0-FFFF-A57C-5398-39A6225C87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400000">
            <a:off x="1610581" y="1391601"/>
            <a:ext cx="2046332" cy="5267494"/>
          </a:xfrm>
          <a:prstGeom prst="rect">
            <a:avLst/>
          </a:prstGeom>
        </p:spPr>
      </p:pic>
    </p:spTree>
    <p:extLst>
      <p:ext uri="{BB962C8B-B14F-4D97-AF65-F5344CB8AC3E}">
        <p14:creationId xmlns:p14="http://schemas.microsoft.com/office/powerpoint/2010/main" val="1490128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D0E811CC-1543-6C6E-B119-9E8ADD414E72}"/>
              </a:ext>
            </a:extLst>
          </p:cNvPr>
          <p:cNvSpPr>
            <a:spLocks noGrp="1" noRot="1" noMove="1" noResize="1" noEditPoints="1" noAdjustHandles="1" noChangeArrowheads="1" noChangeShapeType="1"/>
          </p:cNvSpPr>
          <p:nvPr>
            <p:ph type="title"/>
          </p:nvPr>
        </p:nvSpPr>
        <p:spPr>
          <a:xfrm>
            <a:off x="628996" y="440192"/>
            <a:ext cx="9659425" cy="1161065"/>
          </a:xfrm>
        </p:spPr>
        <p:txBody>
          <a:bodyPr/>
          <a:lstStyle/>
          <a:p>
            <a:r>
              <a:rPr lang="sv-SE" sz="4000" dirty="0"/>
              <a:t>Ett jämställt </a:t>
            </a:r>
            <a:r>
              <a:rPr lang="sv-SE" sz="4000" dirty="0">
                <a:latin typeface="Arial (rubrik)"/>
              </a:rPr>
              <a:t>Norrbotten</a:t>
            </a:r>
            <a:r>
              <a:rPr lang="sv-SE" sz="4000" dirty="0"/>
              <a:t> 2024-2030</a:t>
            </a:r>
            <a:br>
              <a:rPr lang="sv-SE" sz="4000" dirty="0"/>
            </a:br>
            <a:r>
              <a:rPr lang="sv-SE" sz="4000" dirty="0"/>
              <a:t> </a:t>
            </a:r>
          </a:p>
        </p:txBody>
      </p:sp>
      <p:pic>
        <p:nvPicPr>
          <p:cNvPr id="7" name="Bild 1" descr="Omslagsbild på jämställdhetsstrategin">
            <a:extLst>
              <a:ext uri="{FF2B5EF4-FFF2-40B4-BE49-F238E27FC236}">
                <a16:creationId xmlns:a16="http://schemas.microsoft.com/office/drawing/2014/main" id="{136F6EB7-64C5-C944-C929-D93A55C20A55}"/>
              </a:ext>
            </a:extLst>
          </p:cNvPr>
          <p:cNvPicPr>
            <a:picLocks noGrp="1" noRot="1" noChangeAspect="1" noMove="1" noResize="1" noEditPoints="1" noAdjustHandles="1" noChangeArrowheads="1" noChangeShapeType="1" noCrop="1"/>
          </p:cNvPicPr>
          <p:nvPr/>
        </p:nvPicPr>
        <p:blipFill>
          <a:blip r:embed="rId3"/>
          <a:stretch>
            <a:fillRect/>
          </a:stretch>
        </p:blipFill>
        <p:spPr>
          <a:xfrm>
            <a:off x="669844" y="1478762"/>
            <a:ext cx="3637153" cy="4974426"/>
          </a:xfrm>
          <a:prstGeom prst="rect">
            <a:avLst/>
          </a:prstGeom>
          <a:ln>
            <a:solidFill>
              <a:schemeClr val="tx1"/>
            </a:solidFill>
          </a:ln>
        </p:spPr>
      </p:pic>
      <p:pic>
        <p:nvPicPr>
          <p:cNvPr id="15" name="Bildobjekt 14" descr="Omslagen på de tre områdena i strategin.">
            <a:extLst>
              <a:ext uri="{FF2B5EF4-FFF2-40B4-BE49-F238E27FC236}">
                <a16:creationId xmlns:a16="http://schemas.microsoft.com/office/drawing/2014/main" id="{59FF5A6D-1F1E-8ACD-4A4C-1711F9B2E149}"/>
              </a:ext>
            </a:extLst>
          </p:cNvPr>
          <p:cNvPicPr>
            <a:picLocks noGrp="1" noRot="1" noChangeAspect="1" noMove="1" noResize="1" noEditPoints="1" noAdjustHandles="1" noChangeArrowheads="1" noChangeShapeType="1" noCrop="1"/>
          </p:cNvPicPr>
          <p:nvPr/>
        </p:nvPicPr>
        <p:blipFill>
          <a:blip r:embed="rId4"/>
          <a:stretch>
            <a:fillRect/>
          </a:stretch>
        </p:blipFill>
        <p:spPr>
          <a:xfrm>
            <a:off x="4858989" y="1319213"/>
            <a:ext cx="6191250" cy="5133975"/>
          </a:xfrm>
          <a:prstGeom prst="rect">
            <a:avLst/>
          </a:prstGeom>
        </p:spPr>
      </p:pic>
    </p:spTree>
    <p:extLst>
      <p:ext uri="{BB962C8B-B14F-4D97-AF65-F5344CB8AC3E}">
        <p14:creationId xmlns:p14="http://schemas.microsoft.com/office/powerpoint/2010/main" val="1557567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a:extLst>
              <a:ext uri="{FF2B5EF4-FFF2-40B4-BE49-F238E27FC236}">
                <a16:creationId xmlns:a16="http://schemas.microsoft.com/office/drawing/2014/main" id="{B39851C6-AD86-48B0-2129-F82F4EB173EB}"/>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title"/>
          </p:nvPr>
        </p:nvSpPr>
        <p:spPr>
          <a:xfrm>
            <a:off x="6549912" y="511629"/>
            <a:ext cx="4946764" cy="1447800"/>
          </a:xfrm>
        </p:spPr>
        <p:txBody>
          <a:bodyPr/>
          <a:lstStyle/>
          <a:p>
            <a:r>
              <a:rPr lang="sv-SE" sz="2400" dirty="0">
                <a:latin typeface="Arial (rubrik)"/>
              </a:rPr>
              <a:t>Område 1</a:t>
            </a:r>
            <a:br>
              <a:rPr lang="sv-SE" sz="3200" b="1" dirty="0">
                <a:latin typeface="Arial (rubrik)"/>
              </a:rPr>
            </a:br>
            <a:r>
              <a:rPr lang="sv-SE" sz="3200" dirty="0">
                <a:latin typeface="Arial (rubrik)"/>
              </a:rPr>
              <a:t>En jämställd samhällsomvandling</a:t>
            </a:r>
          </a:p>
        </p:txBody>
      </p:sp>
      <p:sp>
        <p:nvSpPr>
          <p:cNvPr id="12" name="Brödtext">
            <a:extLst>
              <a:ext uri="{FF2B5EF4-FFF2-40B4-BE49-F238E27FC236}">
                <a16:creationId xmlns:a16="http://schemas.microsoft.com/office/drawing/2014/main" id="{9E3E4968-CF08-467B-9D4E-C2C4C2994696}"/>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body" sz="quarter" idx="12"/>
          </p:nvPr>
        </p:nvSpPr>
        <p:spPr>
          <a:xfrm>
            <a:off x="6589237" y="2267022"/>
            <a:ext cx="4907438" cy="1161978"/>
          </a:xfrm>
        </p:spPr>
        <p:txBody>
          <a:bodyPr/>
          <a:lstStyle/>
          <a:p>
            <a:pPr>
              <a:lnSpc>
                <a:spcPct val="107000"/>
              </a:lnSpc>
              <a:spcAft>
                <a:spcPts val="800"/>
              </a:spcAft>
            </a:pPr>
            <a:r>
              <a:rPr lang="sv-SE" sz="1300" dirty="0">
                <a:effectLst/>
                <a:latin typeface="+mn-lt"/>
                <a:ea typeface="Calibri" panose="020F0502020204030204" pitchFamily="34" charset="0"/>
                <a:cs typeface="Times New Roman" panose="02020603050405020304" pitchFamily="18" charset="0"/>
              </a:rPr>
              <a:t>Samhällsomvandlingen drivs på i rask takt och det finns en risk för att mäns och kvinnors perspektiv, förutsättningar och kompetenser inte tas tillvara på ett likvärdigt sätt. Om kvinnor och män inte ses som likvärdiga resurser, stärks den redan könsuppdelade arbetsmarknaden. Och därmed den ekonomiska ojämställdheten. </a:t>
            </a:r>
          </a:p>
        </p:txBody>
      </p:sp>
      <p:sp>
        <p:nvSpPr>
          <p:cNvPr id="2" name="Punktlista">
            <a:extLst>
              <a:ext uri="{FF2B5EF4-FFF2-40B4-BE49-F238E27FC236}">
                <a16:creationId xmlns:a16="http://schemas.microsoft.com/office/drawing/2014/main" id="{6E186C3B-8544-63FE-C536-E77C6A87F4FB}"/>
              </a:ext>
            </a:extLst>
          </p:cNvPr>
          <p:cNvSpPr txBox="1">
            <a:spLocks noGrp="1" noRot="1" noMove="1" noResize="1" noEditPoints="1" noAdjustHandles="1" noChangeArrowheads="1" noChangeShapeType="1"/>
          </p:cNvSpPr>
          <p:nvPr/>
        </p:nvSpPr>
        <p:spPr>
          <a:xfrm>
            <a:off x="6460030" y="3545856"/>
            <a:ext cx="5036645" cy="3150863"/>
          </a:xfrm>
          <a:prstGeom prst="rect">
            <a:avLst/>
          </a:prstGeom>
          <a:noFill/>
        </p:spPr>
        <p:txBody>
          <a:bodyPr wrap="square" rtlCol="0">
            <a:spAutoFit/>
          </a:bodyPr>
          <a:lstStyle/>
          <a:p>
            <a:pPr>
              <a:lnSpc>
                <a:spcPct val="107000"/>
              </a:lnSpc>
              <a:spcAft>
                <a:spcPts val="800"/>
              </a:spcAft>
            </a:pPr>
            <a:r>
              <a:rPr lang="sv-SE" sz="1300" b="1" dirty="0">
                <a:effectLst/>
                <a:latin typeface="+mn-lt"/>
                <a:ea typeface="Calibri" panose="020F0502020204030204" pitchFamily="34" charset="0"/>
                <a:cs typeface="Times New Roman" panose="02020603050405020304" pitchFamily="18" charset="0"/>
              </a:rPr>
              <a:t>Delmål</a:t>
            </a:r>
            <a:endParaRPr lang="sv-SE" sz="13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sv-SE" sz="1300" dirty="0">
                <a:effectLst/>
                <a:latin typeface="+mn-lt"/>
                <a:ea typeface="Calibri" panose="020F0502020204030204" pitchFamily="34" charset="0"/>
                <a:cs typeface="Times New Roman" panose="02020603050405020304" pitchFamily="18" charset="0"/>
              </a:rPr>
              <a:t>Oavsett var i länet de bor, ska kvinnor och män, flickor och pojkar, </a:t>
            </a:r>
            <a:br>
              <a:rPr lang="sv-SE" sz="1300" dirty="0">
                <a:latin typeface="+mn-lt"/>
                <a:ea typeface="Calibri" panose="020F0502020204030204" pitchFamily="34" charset="0"/>
                <a:cs typeface="Times New Roman" panose="02020603050405020304" pitchFamily="18" charset="0"/>
              </a:rPr>
            </a:br>
            <a:r>
              <a:rPr lang="sv-SE" sz="1300" dirty="0">
                <a:effectLst/>
                <a:latin typeface="+mn-lt"/>
                <a:ea typeface="Calibri" panose="020F0502020204030204" pitchFamily="34" charset="0"/>
                <a:cs typeface="Times New Roman" panose="02020603050405020304" pitchFamily="18" charset="0"/>
              </a:rPr>
              <a:t>ha samma rätt, möjlighet och villkor gällande </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Times New Roman" panose="02020603050405020304" pitchFamily="18" charset="0"/>
              </a:rPr>
              <a:t>Betalt arbete, företagande och ägande som ger ekonomisk självständighet livet ut</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Times New Roman" panose="02020603050405020304" pitchFamily="18" charset="0"/>
              </a:rPr>
              <a:t>Utbildning och studieval genom hela livet</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Times New Roman" panose="02020603050405020304" pitchFamily="18" charset="0"/>
              </a:rPr>
              <a:t>Arbetsmiljö fri från kränkningar och trakasserier</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Times New Roman" panose="02020603050405020304" pitchFamily="18" charset="0"/>
              </a:rPr>
              <a:t>Påverka arbetsmarknadens och näringslivets inriktning </a:t>
            </a:r>
            <a:br>
              <a:rPr lang="sv-SE" sz="1300" dirty="0">
                <a:effectLst/>
                <a:latin typeface="+mn-lt"/>
                <a:ea typeface="Calibri" panose="020F0502020204030204" pitchFamily="34" charset="0"/>
                <a:cs typeface="Times New Roman" panose="02020603050405020304" pitchFamily="18" charset="0"/>
              </a:rPr>
            </a:br>
            <a:r>
              <a:rPr lang="sv-SE" sz="1300" dirty="0">
                <a:effectLst/>
                <a:latin typeface="+mn-lt"/>
                <a:ea typeface="Calibri" panose="020F0502020204030204" pitchFamily="34" charset="0"/>
                <a:cs typeface="Times New Roman" panose="02020603050405020304" pitchFamily="18" charset="0"/>
              </a:rPr>
              <a:t>och utformning</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Times New Roman" panose="02020603050405020304" pitchFamily="18" charset="0"/>
              </a:rPr>
              <a:t>Ett rikt kultur- och föreningsliv för alla åldrar</a:t>
            </a:r>
          </a:p>
          <a:p>
            <a:pPr algn="l"/>
            <a:endParaRPr lang="sv-SE" sz="1300" dirty="0"/>
          </a:p>
        </p:txBody>
      </p:sp>
      <p:pic>
        <p:nvPicPr>
          <p:cNvPr id="15" name="Bildobjekt" descr="Kollage i clip-art stil av ett framtida Norrbotten. En målbild, snarare än&#10;verkligheten. Den&#10;pågående samhällsomvandlingen är ett ypperligt tillfälle&#10;att bygga upp ett län där alla får plats. Med bilden vill vi visa ett län där näringslivet blomstrar, likväl som&#10;kulturen. Vi ser liv, rörelse, delaktighet&#10;– och trenden med utflyttande unga&#10;kvinnor har vänt.">
            <a:extLst>
              <a:ext uri="{FF2B5EF4-FFF2-40B4-BE49-F238E27FC236}">
                <a16:creationId xmlns:a16="http://schemas.microsoft.com/office/drawing/2014/main" id="{91CD924E-666D-9243-9C80-36D8015EC1D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2"/>
          <a:stretch>
            <a:fillRect/>
          </a:stretch>
        </p:blipFill>
        <p:spPr>
          <a:xfrm>
            <a:off x="-29496" y="9832"/>
            <a:ext cx="6120635" cy="6844444"/>
          </a:xfrm>
          <a:prstGeom prst="rect">
            <a:avLst/>
          </a:prstGeom>
        </p:spPr>
      </p:pic>
      <p:pic>
        <p:nvPicPr>
          <p:cNvPr id="10" name="Länsstyrelsens logotyp">
            <a:extLst>
              <a:ext uri="{FF2B5EF4-FFF2-40B4-BE49-F238E27FC236}">
                <a16:creationId xmlns:a16="http://schemas.microsoft.com/office/drawing/2014/main" id="{3A4F7932-97AC-4AB9-6A50-1D1BBC6C91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a:srcRect l="64" r="64"/>
          <a:stretch>
            <a:fillRect/>
          </a:stretch>
        </p:blipFill>
        <p:spPr>
          <a:xfrm>
            <a:off x="11260138" y="5705475"/>
            <a:ext cx="504825" cy="741363"/>
          </a:xfrm>
        </p:spPr>
      </p:pic>
    </p:spTree>
    <p:extLst>
      <p:ext uri="{BB962C8B-B14F-4D97-AF65-F5344CB8AC3E}">
        <p14:creationId xmlns:p14="http://schemas.microsoft.com/office/powerpoint/2010/main" val="1486069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a:extLst>
              <a:ext uri="{FF2B5EF4-FFF2-40B4-BE49-F238E27FC236}">
                <a16:creationId xmlns:a16="http://schemas.microsoft.com/office/drawing/2014/main" id="{B39851C6-AD86-48B0-2129-F82F4EB173EB}"/>
              </a:ext>
            </a:extLst>
          </p:cNvPr>
          <p:cNvSpPr>
            <a:spLocks noGrp="1" noRot="1" noMove="1" noResize="1" noEditPoints="1" noAdjustHandles="1" noChangeArrowheads="1" noChangeShapeType="1"/>
          </p:cNvSpPr>
          <p:nvPr>
            <p:ph type="title"/>
          </p:nvPr>
        </p:nvSpPr>
        <p:spPr>
          <a:xfrm>
            <a:off x="6564312" y="595458"/>
            <a:ext cx="5200649" cy="1385954"/>
          </a:xfrm>
        </p:spPr>
        <p:txBody>
          <a:bodyPr/>
          <a:lstStyle/>
          <a:p>
            <a:r>
              <a:rPr lang="sv-SE" sz="2400" dirty="0">
                <a:latin typeface="Arial (rubrik)"/>
              </a:rPr>
              <a:t>Område 2</a:t>
            </a:r>
            <a:br>
              <a:rPr lang="sv-SE" sz="3200" dirty="0">
                <a:latin typeface="Arial (rubrik)"/>
              </a:rPr>
            </a:br>
            <a:r>
              <a:rPr lang="sv-SE" sz="3200" dirty="0">
                <a:latin typeface="Arial (rubrik)"/>
              </a:rPr>
              <a:t>Omfördela makten mellan kvinnor och män</a:t>
            </a:r>
          </a:p>
        </p:txBody>
      </p:sp>
      <p:sp>
        <p:nvSpPr>
          <p:cNvPr id="12" name="Brödtext">
            <a:extLst>
              <a:ext uri="{FF2B5EF4-FFF2-40B4-BE49-F238E27FC236}">
                <a16:creationId xmlns:a16="http://schemas.microsoft.com/office/drawing/2014/main" id="{9E3E4968-CF08-467B-9D4E-C2C4C2994696}"/>
              </a:ext>
            </a:extLst>
          </p:cNvPr>
          <p:cNvSpPr>
            <a:spLocks noGrp="1" noRot="1" noMove="1" noResize="1" noEditPoints="1" noAdjustHandles="1" noChangeArrowheads="1" noChangeShapeType="1"/>
          </p:cNvSpPr>
          <p:nvPr>
            <p:ph type="body" sz="quarter" idx="12"/>
          </p:nvPr>
        </p:nvSpPr>
        <p:spPr>
          <a:xfrm>
            <a:off x="6564313" y="2245252"/>
            <a:ext cx="4932362" cy="1114174"/>
          </a:xfrm>
        </p:spPr>
        <p:txBody>
          <a:bodyPr/>
          <a:lstStyle/>
          <a:p>
            <a:pPr>
              <a:lnSpc>
                <a:spcPct val="107000"/>
              </a:lnSpc>
              <a:spcAft>
                <a:spcPts val="800"/>
              </a:spcAft>
            </a:pPr>
            <a:r>
              <a:rPr lang="sv-SE" sz="1300" dirty="0">
                <a:latin typeface="Arial (brödtext)"/>
                <a:ea typeface="Calibri" panose="020F0502020204030204" pitchFamily="34" charset="0"/>
                <a:cs typeface="Calibri" panose="020F0502020204030204" pitchFamily="34" charset="0"/>
              </a:rPr>
              <a:t>Det är fortfarande mest män på maktpositioner inom </a:t>
            </a:r>
            <a:r>
              <a:rPr lang="sv-SE" sz="1300" dirty="0">
                <a:effectLst/>
                <a:latin typeface="Arial (brödtext)"/>
                <a:ea typeface="Calibri" panose="020F0502020204030204" pitchFamily="34" charset="0"/>
                <a:cs typeface="Calibri" panose="020F0502020204030204" pitchFamily="34" charset="0"/>
              </a:rPr>
              <a:t>offentlig förvaltning och näringsliv. Idag har kvinnor mindre makt i än män i Norrbotten, trots att kvinnor generellt har en högre utbildningsnivå. Maktobalanser påverkar formella och informella beslut som påverkar människors hälsa, trygghet och vardag.</a:t>
            </a:r>
          </a:p>
        </p:txBody>
      </p:sp>
      <p:sp>
        <p:nvSpPr>
          <p:cNvPr id="2" name="Punktlista">
            <a:extLst>
              <a:ext uri="{FF2B5EF4-FFF2-40B4-BE49-F238E27FC236}">
                <a16:creationId xmlns:a16="http://schemas.microsoft.com/office/drawing/2014/main" id="{EC2FA8E7-1DD8-B7F9-A891-BCC7F05A9864}"/>
              </a:ext>
            </a:extLst>
          </p:cNvPr>
          <p:cNvSpPr txBox="1">
            <a:spLocks noGrp="1" noRot="1" noMove="1" noResize="1" noEditPoints="1" noAdjustHandles="1" noChangeArrowheads="1" noChangeShapeType="1"/>
          </p:cNvSpPr>
          <p:nvPr/>
        </p:nvSpPr>
        <p:spPr>
          <a:xfrm>
            <a:off x="6474861" y="3548271"/>
            <a:ext cx="5200650" cy="2832699"/>
          </a:xfrm>
          <a:prstGeom prst="rect">
            <a:avLst/>
          </a:prstGeom>
          <a:noFill/>
        </p:spPr>
        <p:txBody>
          <a:bodyPr wrap="square" rtlCol="0">
            <a:spAutoFit/>
          </a:bodyPr>
          <a:lstStyle/>
          <a:p>
            <a:pPr>
              <a:lnSpc>
                <a:spcPct val="107000"/>
              </a:lnSpc>
              <a:spcAft>
                <a:spcPts val="800"/>
              </a:spcAft>
            </a:pPr>
            <a:r>
              <a:rPr lang="sv-SE" sz="1300" b="1" dirty="0">
                <a:effectLst/>
                <a:latin typeface="Arial (brödtext)"/>
                <a:ea typeface="Calibri" panose="020F0502020204030204" pitchFamily="34" charset="0"/>
                <a:cs typeface="Calibri" panose="020F0502020204030204" pitchFamily="34" charset="0"/>
              </a:rPr>
              <a:t>Delmål</a:t>
            </a:r>
            <a:endParaRPr lang="sv-SE" sz="1300" dirty="0">
              <a:effectLst/>
              <a:latin typeface="Arial (brödtext)"/>
              <a:ea typeface="Calibri" panose="020F0502020204030204" pitchFamily="34" charset="0"/>
              <a:cs typeface="Calibri" panose="020F0502020204030204" pitchFamily="34" charset="0"/>
            </a:endParaRPr>
          </a:p>
          <a:p>
            <a:pPr>
              <a:lnSpc>
                <a:spcPct val="107000"/>
              </a:lnSpc>
              <a:spcAft>
                <a:spcPts val="800"/>
              </a:spcAft>
            </a:pPr>
            <a:r>
              <a:rPr lang="sv-SE" sz="1300" dirty="0">
                <a:effectLst/>
                <a:latin typeface="Arial (brödtext)"/>
                <a:ea typeface="Calibri" panose="020F0502020204030204" pitchFamily="34" charset="0"/>
                <a:cs typeface="Calibri" panose="020F0502020204030204" pitchFamily="34" charset="0"/>
              </a:rPr>
              <a:t>Oavsett var i länet de bor, ska kvinnor och män, flickor och pojkar, </a:t>
            </a:r>
            <a:br>
              <a:rPr lang="sv-SE" sz="1300" dirty="0">
                <a:effectLst/>
                <a:latin typeface="Arial (brödtext)"/>
                <a:ea typeface="Calibri" panose="020F0502020204030204" pitchFamily="34" charset="0"/>
                <a:cs typeface="Calibri" panose="020F0502020204030204" pitchFamily="34" charset="0"/>
              </a:rPr>
            </a:br>
            <a:r>
              <a:rPr lang="sv-SE" sz="1300" dirty="0">
                <a:effectLst/>
                <a:latin typeface="Arial (brödtext)"/>
                <a:ea typeface="Calibri" panose="020F0502020204030204" pitchFamily="34" charset="0"/>
                <a:cs typeface="Calibri" panose="020F0502020204030204" pitchFamily="34" charset="0"/>
              </a:rPr>
              <a:t>ha samma rätt, möjlighet och villkor gällande </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Arial (brödtext)"/>
                <a:ea typeface="Calibri" panose="020F0502020204030204" pitchFamily="34" charset="0"/>
                <a:cs typeface="Calibri" panose="020F0502020204030204" pitchFamily="34" charset="0"/>
              </a:rPr>
              <a:t>Aktiva samhällsmedborgare och beslutsfattare</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Arial (brödtext)"/>
                <a:ea typeface="Calibri" panose="020F0502020204030204" pitchFamily="34" charset="0"/>
                <a:cs typeface="Calibri" panose="020F0502020204030204" pitchFamily="34" charset="0"/>
              </a:rPr>
              <a:t>Forma villkoren för beslutsfattandet i samhällets alla sektorer</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Arial (brödtext)"/>
                <a:ea typeface="Calibri" panose="020F0502020204030204" pitchFamily="34" charset="0"/>
                <a:cs typeface="Calibri" panose="020F0502020204030204" pitchFamily="34" charset="0"/>
              </a:rPr>
              <a:t>Ta gemensamt och lika stort ansvar för hemarbetet samt ge </a:t>
            </a:r>
            <a:br>
              <a:rPr lang="sv-SE" sz="1300" dirty="0">
                <a:effectLst/>
                <a:latin typeface="Arial (brödtext)"/>
                <a:ea typeface="Calibri" panose="020F0502020204030204" pitchFamily="34" charset="0"/>
                <a:cs typeface="Calibri" panose="020F0502020204030204" pitchFamily="34" charset="0"/>
              </a:rPr>
            </a:br>
            <a:r>
              <a:rPr lang="sv-SE" sz="1300" dirty="0">
                <a:effectLst/>
                <a:latin typeface="Arial (brödtext)"/>
                <a:ea typeface="Calibri" panose="020F0502020204030204" pitchFamily="34" charset="0"/>
                <a:cs typeface="Calibri" panose="020F0502020204030204" pitchFamily="34" charset="0"/>
              </a:rPr>
              <a:t>och få omsorg på lika villkor</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Arial (brödtext)"/>
                <a:ea typeface="Calibri" panose="020F0502020204030204" pitchFamily="34" charset="0"/>
                <a:cs typeface="Calibri" panose="020F0502020204030204" pitchFamily="34" charset="0"/>
              </a:rPr>
              <a:t>En god, jämställd och jämlik hälsa</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Arial (brödtext)"/>
                <a:ea typeface="Calibri" panose="020F0502020204030204" pitchFamily="34" charset="0"/>
                <a:cs typeface="Calibri" panose="020F0502020204030204" pitchFamily="34" charset="0"/>
              </a:rPr>
              <a:t>Få sina rättigheter tillgodosedda i länets civila försvar och krisberedskap som byggs upp av Länsstyrelsen</a:t>
            </a:r>
          </a:p>
        </p:txBody>
      </p:sp>
      <p:pic>
        <p:nvPicPr>
          <p:cNvPr id="3" name="Bildobjekt" descr="Kollage i clip-art stil men en kvinna och en man i förgrunden. Även här har vi valt att jobba med en målbild, snarare än verkligheten. Vi behöver se fler män inom vården och andra kvinnodominerade yrken. Likväl som vi behöver se fler kvinnor inom&#10;IT, industri och på ledande positioner. Det här för att både samhället och&#10;människorna som ingår i det, ska kunna blomstra. Pappan längst fram symboliserar hoppet om en jämlik makt- och ansvarsfördelning av&#10;det obetalda hem- och omsorgsarbetet.">
            <a:extLst>
              <a:ext uri="{FF2B5EF4-FFF2-40B4-BE49-F238E27FC236}">
                <a16:creationId xmlns:a16="http://schemas.microsoft.com/office/drawing/2014/main" id="{05F4AE61-D8CA-EDD6-2496-4D069EEF8A89}"/>
              </a:ext>
            </a:extLst>
          </p:cNvPr>
          <p:cNvPicPr>
            <a:picLocks noGrp="1" noRot="1" noChangeAspect="1" noMove="1" noResize="1" noEditPoints="1" noAdjustHandles="1" noChangeArrowheads="1" noChangeShapeType="1" noCrop="1"/>
          </p:cNvPicPr>
          <p:nvPr/>
        </p:nvPicPr>
        <p:blipFill>
          <a:blip r:embed="rId2"/>
          <a:stretch>
            <a:fillRect/>
          </a:stretch>
        </p:blipFill>
        <p:spPr>
          <a:xfrm>
            <a:off x="-19664" y="0"/>
            <a:ext cx="6120635" cy="6844444"/>
          </a:xfrm>
          <a:prstGeom prst="rect">
            <a:avLst/>
          </a:prstGeom>
        </p:spPr>
      </p:pic>
      <p:pic>
        <p:nvPicPr>
          <p:cNvPr id="10" name="Logotyp Länsstyrelsen">
            <a:extLst>
              <a:ext uri="{FF2B5EF4-FFF2-40B4-BE49-F238E27FC236}">
                <a16:creationId xmlns:a16="http://schemas.microsoft.com/office/drawing/2014/main" id="{3A4F7932-97AC-4AB9-6A50-1D1BBC6C91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a:srcRect l="64" r="64"/>
          <a:stretch>
            <a:fillRect/>
          </a:stretch>
        </p:blipFill>
        <p:spPr>
          <a:xfrm>
            <a:off x="11260138" y="5705475"/>
            <a:ext cx="504825" cy="741363"/>
          </a:xfrm>
        </p:spPr>
      </p:pic>
    </p:spTree>
    <p:extLst>
      <p:ext uri="{BB962C8B-B14F-4D97-AF65-F5344CB8AC3E}">
        <p14:creationId xmlns:p14="http://schemas.microsoft.com/office/powerpoint/2010/main" val="2460547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a:extLst>
              <a:ext uri="{FF2B5EF4-FFF2-40B4-BE49-F238E27FC236}">
                <a16:creationId xmlns:a16="http://schemas.microsoft.com/office/drawing/2014/main" id="{B39851C6-AD86-48B0-2129-F82F4EB173EB}"/>
              </a:ext>
            </a:extLst>
          </p:cNvPr>
          <p:cNvSpPr>
            <a:spLocks noGrp="1" noRot="1" noMove="1" noResize="1" noEditPoints="1" noAdjustHandles="1" noChangeArrowheads="1" noChangeShapeType="1"/>
          </p:cNvSpPr>
          <p:nvPr>
            <p:ph type="title"/>
          </p:nvPr>
        </p:nvSpPr>
        <p:spPr>
          <a:xfrm>
            <a:off x="6564312" y="510552"/>
            <a:ext cx="4932363" cy="1461867"/>
          </a:xfrm>
        </p:spPr>
        <p:txBody>
          <a:bodyPr/>
          <a:lstStyle/>
          <a:p>
            <a:r>
              <a:rPr lang="sv-SE" sz="2400" dirty="0">
                <a:latin typeface="Arial (rubrik)"/>
              </a:rPr>
              <a:t>Område 3</a:t>
            </a:r>
            <a:br>
              <a:rPr lang="sv-SE" sz="3200" dirty="0">
                <a:latin typeface="Arial (rubrik)"/>
              </a:rPr>
            </a:br>
            <a:r>
              <a:rPr lang="sv-SE" sz="3200" dirty="0">
                <a:latin typeface="Arial (rubrik)"/>
              </a:rPr>
              <a:t>Ökad upptäckt av mäns våld mot kvinnor och barn</a:t>
            </a:r>
          </a:p>
        </p:txBody>
      </p:sp>
      <p:sp>
        <p:nvSpPr>
          <p:cNvPr id="12" name="Brödtext">
            <a:extLst>
              <a:ext uri="{FF2B5EF4-FFF2-40B4-BE49-F238E27FC236}">
                <a16:creationId xmlns:a16="http://schemas.microsoft.com/office/drawing/2014/main" id="{9E3E4968-CF08-467B-9D4E-C2C4C2994696}"/>
              </a:ext>
            </a:extLst>
          </p:cNvPr>
          <p:cNvSpPr>
            <a:spLocks noGrp="1" noRot="1" noMove="1" noResize="1" noEditPoints="1" noAdjustHandles="1" noChangeArrowheads="1" noChangeShapeType="1"/>
          </p:cNvSpPr>
          <p:nvPr>
            <p:ph type="body" sz="quarter" idx="12"/>
          </p:nvPr>
        </p:nvSpPr>
        <p:spPr>
          <a:xfrm>
            <a:off x="6564313" y="2256138"/>
            <a:ext cx="4932362" cy="1023775"/>
          </a:xfrm>
        </p:spPr>
        <p:txBody>
          <a:bodyPr/>
          <a:lstStyle/>
          <a:p>
            <a:pPr>
              <a:lnSpc>
                <a:spcPct val="107000"/>
              </a:lnSpc>
              <a:spcAft>
                <a:spcPts val="800"/>
              </a:spcAft>
            </a:pPr>
            <a:r>
              <a:rPr lang="sv-SE" sz="1300" dirty="0">
                <a:effectLst/>
                <a:latin typeface="+mn-lt"/>
                <a:ea typeface="Calibri" panose="020F0502020204030204" pitchFamily="34" charset="0"/>
                <a:cs typeface="Calibri" panose="020F0502020204030204" pitchFamily="34" charset="0"/>
              </a:rPr>
              <a:t>Nästan var tredje kvinna har blivit utsatt för våld i nära relation. Sannolikheten att du har en medarbetare i din närhet som har erfarenhet av våld är stor. För att kunna få stopp på våldet och ge stöd till de utsatta måste vi bli bättre på att upptäcka våld!</a:t>
            </a:r>
          </a:p>
        </p:txBody>
      </p:sp>
      <p:sp>
        <p:nvSpPr>
          <p:cNvPr id="2" name="Punktlista">
            <a:extLst>
              <a:ext uri="{FF2B5EF4-FFF2-40B4-BE49-F238E27FC236}">
                <a16:creationId xmlns:a16="http://schemas.microsoft.com/office/drawing/2014/main" id="{08379373-D0B6-FE20-7E9E-E66C634DC2B4}"/>
              </a:ext>
            </a:extLst>
          </p:cNvPr>
          <p:cNvSpPr txBox="1">
            <a:spLocks noGrp="1" noRot="1" noMove="1" noResize="1" noEditPoints="1" noAdjustHandles="1" noChangeArrowheads="1" noChangeShapeType="1"/>
          </p:cNvSpPr>
          <p:nvPr/>
        </p:nvSpPr>
        <p:spPr>
          <a:xfrm>
            <a:off x="6474861" y="3429000"/>
            <a:ext cx="5021814" cy="2730106"/>
          </a:xfrm>
          <a:prstGeom prst="rect">
            <a:avLst/>
          </a:prstGeom>
          <a:noFill/>
        </p:spPr>
        <p:txBody>
          <a:bodyPr wrap="square" rtlCol="0">
            <a:spAutoFit/>
          </a:bodyPr>
          <a:lstStyle/>
          <a:p>
            <a:pPr>
              <a:lnSpc>
                <a:spcPct val="107000"/>
              </a:lnSpc>
              <a:spcAft>
                <a:spcPts val="800"/>
              </a:spcAft>
            </a:pPr>
            <a:r>
              <a:rPr lang="sv-SE" sz="1300" b="1" dirty="0">
                <a:effectLst/>
                <a:latin typeface="+mn-lt"/>
                <a:ea typeface="Calibri" panose="020F0502020204030204" pitchFamily="34" charset="0"/>
                <a:cs typeface="Calibri" panose="020F0502020204030204" pitchFamily="34" charset="0"/>
              </a:rPr>
              <a:t>Delmål</a:t>
            </a:r>
            <a:endParaRPr lang="sv-SE" sz="1300" dirty="0">
              <a:effectLst/>
              <a:latin typeface="+mn-lt"/>
              <a:ea typeface="Calibri" panose="020F0502020204030204" pitchFamily="34" charset="0"/>
              <a:cs typeface="Calibri" panose="020F0502020204030204" pitchFamily="34" charset="0"/>
            </a:endParaRPr>
          </a:p>
          <a:p>
            <a:pPr>
              <a:lnSpc>
                <a:spcPct val="107000"/>
              </a:lnSpc>
              <a:spcAft>
                <a:spcPts val="800"/>
              </a:spcAft>
            </a:pPr>
            <a:r>
              <a:rPr lang="sv-SE" sz="1300" dirty="0">
                <a:effectLst/>
                <a:latin typeface="+mn-lt"/>
                <a:ea typeface="Calibri" panose="020F0502020204030204" pitchFamily="34" charset="0"/>
                <a:cs typeface="Calibri" panose="020F0502020204030204" pitchFamily="34" charset="0"/>
              </a:rPr>
              <a:t>Oavsett var i länet de bor, ska kvinnor och män, flickor och pojkar, </a:t>
            </a:r>
            <a:br>
              <a:rPr lang="sv-SE" sz="1300" dirty="0">
                <a:effectLst/>
                <a:latin typeface="+mn-lt"/>
                <a:ea typeface="Calibri" panose="020F0502020204030204" pitchFamily="34" charset="0"/>
                <a:cs typeface="Calibri" panose="020F0502020204030204" pitchFamily="34" charset="0"/>
              </a:rPr>
            </a:br>
            <a:r>
              <a:rPr lang="sv-SE" sz="1300" dirty="0">
                <a:effectLst/>
                <a:latin typeface="+mn-lt"/>
                <a:ea typeface="Calibri" panose="020F0502020204030204" pitchFamily="34" charset="0"/>
                <a:cs typeface="Calibri" panose="020F0502020204030204" pitchFamily="34" charset="0"/>
              </a:rPr>
              <a:t>ha samma rätt, möjlighet och villkor gällande </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Calibri" panose="020F0502020204030204" pitchFamily="34" charset="0"/>
              </a:rPr>
              <a:t>Få möjligheten att berätta om eventuell våldsutsatthet eller våldsutövande på sin arbetsplats vid medarbetarsamtal</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Calibri" panose="020F0502020204030204" pitchFamily="34" charset="0"/>
              </a:rPr>
              <a:t>Få möjlighet att berätta om eventuell våldsutsatthet eller våldsutövande vid vårdkontakt</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Calibri" panose="020F0502020204030204" pitchFamily="34" charset="0"/>
              </a:rPr>
              <a:t>Få kännedom om barns rättigheter</a:t>
            </a:r>
          </a:p>
          <a:p>
            <a:pPr marL="342900" lvl="0" indent="-342900">
              <a:lnSpc>
                <a:spcPct val="107000"/>
              </a:lnSpc>
              <a:spcAft>
                <a:spcPts val="800"/>
              </a:spcAft>
              <a:buFont typeface="Arial" panose="020B0604020202020204" pitchFamily="34" charset="0"/>
              <a:buChar char="•"/>
              <a:tabLst>
                <a:tab pos="457200" algn="l"/>
              </a:tabLst>
            </a:pPr>
            <a:r>
              <a:rPr lang="sv-SE" sz="1300" dirty="0">
                <a:effectLst/>
                <a:latin typeface="+mn-lt"/>
                <a:ea typeface="Calibri" panose="020F0502020204030204" pitchFamily="34" charset="0"/>
                <a:cs typeface="Calibri" panose="020F0502020204030204" pitchFamily="34" charset="0"/>
              </a:rPr>
              <a:t>Få kännedom om vilket stöd som finns att få, oavsett </a:t>
            </a:r>
            <a:br>
              <a:rPr lang="sv-SE" sz="1300" dirty="0">
                <a:effectLst/>
                <a:latin typeface="+mn-lt"/>
                <a:ea typeface="Calibri" panose="020F0502020204030204" pitchFamily="34" charset="0"/>
                <a:cs typeface="Calibri" panose="020F0502020204030204" pitchFamily="34" charset="0"/>
              </a:rPr>
            </a:br>
            <a:r>
              <a:rPr lang="sv-SE" sz="1300" dirty="0">
                <a:effectLst/>
                <a:latin typeface="+mn-lt"/>
                <a:ea typeface="Calibri" panose="020F0502020204030204" pitchFamily="34" charset="0"/>
                <a:cs typeface="Calibri" panose="020F0502020204030204" pitchFamily="34" charset="0"/>
              </a:rPr>
              <a:t>om du är utsatt eller själv utövar våld mot någon annan</a:t>
            </a:r>
          </a:p>
        </p:txBody>
      </p:sp>
      <p:pic>
        <p:nvPicPr>
          <p:cNvPr id="4" name="Bildobjekt" descr="Collage i clip-art stil med fokus på en man i svartvitt som knyter nävarna. Dagens mansnorm är så snäv att&#10;den kan liknas vid en box. Det här&#10;begränsar både pojkar och män. Det&#10;som kommer ut som hot eller våld&#10;har börjat där inne - i ett virrvarr av&#10;känslor, maktbegär, förväntningar&#10;och en oförmåga att reda ut kaoset.&#10;Vi har medvetet valt att inte ha med&#10;en kvinna på bilden. Allt för ofta ser&#10;vi den utsatta kvinnan porträtteras,&#10;vilket flyttar fokus från det verkliga&#10;problemet – mannen. Signalfärgen&#10;ljust röd/orange visar på allvaret i&#10;denna fråga. Vi måste agera nu.">
            <a:extLst>
              <a:ext uri="{FF2B5EF4-FFF2-40B4-BE49-F238E27FC236}">
                <a16:creationId xmlns:a16="http://schemas.microsoft.com/office/drawing/2014/main" id="{809F1786-A429-2EB9-27F4-92EE0272D432}"/>
              </a:ext>
            </a:extLst>
          </p:cNvPr>
          <p:cNvPicPr>
            <a:picLocks noGrp="1" noRot="1" noChangeAspect="1" noMove="1" noResize="1" noEditPoints="1" noAdjustHandles="1" noChangeArrowheads="1" noChangeShapeType="1" noCrop="1"/>
          </p:cNvPicPr>
          <p:nvPr/>
        </p:nvPicPr>
        <p:blipFill>
          <a:blip r:embed="rId2"/>
          <a:stretch>
            <a:fillRect/>
          </a:stretch>
        </p:blipFill>
        <p:spPr>
          <a:xfrm>
            <a:off x="-14803" y="0"/>
            <a:ext cx="6120635" cy="6844444"/>
          </a:xfrm>
          <a:prstGeom prst="rect">
            <a:avLst/>
          </a:prstGeom>
        </p:spPr>
      </p:pic>
      <p:pic>
        <p:nvPicPr>
          <p:cNvPr id="10" name="Logotyp Länsstyrelsen">
            <a:extLst>
              <a:ext uri="{FF2B5EF4-FFF2-40B4-BE49-F238E27FC236}">
                <a16:creationId xmlns:a16="http://schemas.microsoft.com/office/drawing/2014/main" id="{3A4F7932-97AC-4AB9-6A50-1D1BBC6C915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a:srcRect l="64" r="64"/>
          <a:stretch>
            <a:fillRect/>
          </a:stretch>
        </p:blipFill>
        <p:spPr>
          <a:xfrm>
            <a:off x="11260138" y="5705475"/>
            <a:ext cx="504825" cy="741363"/>
          </a:xfrm>
        </p:spPr>
      </p:pic>
    </p:spTree>
    <p:extLst>
      <p:ext uri="{BB962C8B-B14F-4D97-AF65-F5344CB8AC3E}">
        <p14:creationId xmlns:p14="http://schemas.microsoft.com/office/powerpoint/2010/main" val="3938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39E93E-A700-AB1E-F91E-A7BF1F2FFEF1}"/>
              </a:ext>
            </a:extLst>
          </p:cNvPr>
          <p:cNvSpPr>
            <a:spLocks noGrp="1" noRot="1" noMove="1" noResize="1" noEditPoints="1" noAdjustHandles="1" noChangeArrowheads="1" noChangeShapeType="1"/>
          </p:cNvSpPr>
          <p:nvPr>
            <p:ph type="title"/>
          </p:nvPr>
        </p:nvSpPr>
        <p:spPr>
          <a:xfrm>
            <a:off x="658814" y="1130744"/>
            <a:ext cx="5905499" cy="855500"/>
          </a:xfrm>
        </p:spPr>
        <p:txBody>
          <a:bodyPr/>
          <a:lstStyle/>
          <a:p>
            <a:pPr>
              <a:lnSpc>
                <a:spcPct val="100000"/>
              </a:lnSpc>
            </a:pPr>
            <a:r>
              <a:rPr lang="sv-SE" sz="4000" dirty="0"/>
              <a:t>Att styra med </a:t>
            </a:r>
            <a:r>
              <a:rPr lang="sv-SE" sz="4000" dirty="0">
                <a:latin typeface="Arial (rubrik)"/>
              </a:rPr>
              <a:t>könsuppdelade</a:t>
            </a:r>
            <a:r>
              <a:rPr lang="sv-SE" sz="4000" dirty="0"/>
              <a:t> nyckeltal</a:t>
            </a:r>
          </a:p>
        </p:txBody>
      </p:sp>
      <p:sp>
        <p:nvSpPr>
          <p:cNvPr id="3" name="Brödtext">
            <a:extLst>
              <a:ext uri="{FF2B5EF4-FFF2-40B4-BE49-F238E27FC236}">
                <a16:creationId xmlns:a16="http://schemas.microsoft.com/office/drawing/2014/main" id="{82EC4821-DCDE-4F72-717B-80EA4D18B6D9}"/>
              </a:ext>
            </a:extLst>
          </p:cNvPr>
          <p:cNvSpPr>
            <a:spLocks noGrp="1" noRot="1" noMove="1" noResize="1" noEditPoints="1" noAdjustHandles="1" noChangeArrowheads="1" noChangeShapeType="1"/>
          </p:cNvSpPr>
          <p:nvPr>
            <p:ph type="body" sz="quarter" idx="11"/>
          </p:nvPr>
        </p:nvSpPr>
        <p:spPr>
          <a:xfrm>
            <a:off x="658813" y="2486643"/>
            <a:ext cx="5905500" cy="4090370"/>
          </a:xfrm>
        </p:spPr>
        <p:txBody>
          <a:bodyPr/>
          <a:lstStyle/>
          <a:p>
            <a:pPr marL="285750" indent="-285750">
              <a:lnSpc>
                <a:spcPct val="107000"/>
              </a:lnSpc>
              <a:spcAft>
                <a:spcPts val="800"/>
              </a:spcAft>
              <a:buFont typeface="Arial" panose="020B0604020202020204" pitchFamily="34" charset="0"/>
              <a:buChar char="•"/>
            </a:pPr>
            <a:r>
              <a:rPr lang="sv-SE" sz="1800" dirty="0">
                <a:effectLst/>
                <a:latin typeface="+mn-lt"/>
                <a:ea typeface="Calibri" panose="020F0502020204030204" pitchFamily="34" charset="0"/>
                <a:cs typeface="Times New Roman" panose="02020603050405020304" pitchFamily="18" charset="0"/>
              </a:rPr>
              <a:t>För effektfullt jämställdhetsarbete behöver du utgå från nyckeltal som går att följa och analysera över tid. </a:t>
            </a:r>
          </a:p>
          <a:p>
            <a:pPr marL="285750" indent="-285750">
              <a:lnSpc>
                <a:spcPct val="107000"/>
              </a:lnSpc>
              <a:spcAft>
                <a:spcPts val="800"/>
              </a:spcAft>
              <a:buFont typeface="Arial" panose="020B0604020202020204" pitchFamily="34" charset="0"/>
              <a:buChar char="•"/>
            </a:pPr>
            <a:r>
              <a:rPr lang="sv-SE" sz="1800" dirty="0">
                <a:effectLst/>
                <a:latin typeface="+mn-lt"/>
                <a:ea typeface="Calibri" panose="020F0502020204030204" pitchFamily="34" charset="0"/>
                <a:cs typeface="Times New Roman" panose="02020603050405020304" pitchFamily="18" charset="0"/>
              </a:rPr>
              <a:t>Varje prioriterat område i strategin är kopplade till delmål och nyckeltal som ger dig en lägesbild på regional nivå. </a:t>
            </a:r>
          </a:p>
          <a:p>
            <a:pPr marL="285750" indent="-285750">
              <a:lnSpc>
                <a:spcPct val="107000"/>
              </a:lnSpc>
              <a:spcAft>
                <a:spcPts val="800"/>
              </a:spcAft>
              <a:buFont typeface="Arial" panose="020B0604020202020204" pitchFamily="34" charset="0"/>
              <a:buChar char="•"/>
            </a:pPr>
            <a:r>
              <a:rPr lang="sv-SE" sz="1800" dirty="0">
                <a:effectLst/>
                <a:latin typeface="+mn-lt"/>
                <a:ea typeface="Calibri" panose="020F0502020204030204" pitchFamily="34" charset="0"/>
                <a:cs typeface="Times New Roman" panose="02020603050405020304" pitchFamily="18" charset="0"/>
              </a:rPr>
              <a:t>Strategin vill inspirera fler att ta fram egna specifika nyckeltal för jämställdhet för sina egna verksamheter, eller följa upp befintliga könsuppdelade nyckeltal. </a:t>
            </a:r>
          </a:p>
          <a:p>
            <a:pPr marL="285750" indent="-285750">
              <a:lnSpc>
                <a:spcPct val="107000"/>
              </a:lnSpc>
              <a:spcAft>
                <a:spcPts val="800"/>
              </a:spcAft>
              <a:buFont typeface="Arial" panose="020B0604020202020204" pitchFamily="34" charset="0"/>
              <a:buChar char="•"/>
            </a:pPr>
            <a:r>
              <a:rPr lang="sv-SE" sz="1800" dirty="0">
                <a:effectLst/>
                <a:latin typeface="+mn-lt"/>
                <a:ea typeface="Calibri" panose="020F0502020204030204" pitchFamily="34" charset="0"/>
                <a:cs typeface="Times New Roman" panose="02020603050405020304" pitchFamily="18" charset="0"/>
              </a:rPr>
              <a:t>Använda gärna nyckeltalen i strategin och komplettera med fler utifrån din organisation och verksamhet. </a:t>
            </a:r>
          </a:p>
        </p:txBody>
      </p:sp>
      <p:pic>
        <p:nvPicPr>
          <p:cNvPr id="5" name="Bildobjekt 4">
            <a:extLst>
              <a:ext uri="{FF2B5EF4-FFF2-40B4-BE49-F238E27FC236}">
                <a16:creationId xmlns:a16="http://schemas.microsoft.com/office/drawing/2014/main" id="{CE5CAE7C-5AAA-AF4C-2769-5A5FB56146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7229520" y="433248"/>
            <a:ext cx="4271911" cy="6458014"/>
          </a:xfrm>
          <a:prstGeom prst="rect">
            <a:avLst/>
          </a:prstGeom>
        </p:spPr>
      </p:pic>
    </p:spTree>
    <p:extLst>
      <p:ext uri="{BB962C8B-B14F-4D97-AF65-F5344CB8AC3E}">
        <p14:creationId xmlns:p14="http://schemas.microsoft.com/office/powerpoint/2010/main" val="2738199733"/>
      </p:ext>
    </p:extLst>
  </p:cSld>
  <p:clrMapOvr>
    <a:masterClrMapping/>
  </p:clrMapOvr>
</p:sld>
</file>

<file path=ppt/theme/theme1.xml><?xml version="1.0" encoding="utf-8"?>
<a:theme xmlns:a="http://schemas.openxmlformats.org/drawingml/2006/main" name="1_Office-tema">
  <a:themeElements>
    <a:clrScheme name="Grafisk profil 2020">
      <a:dk1>
        <a:srgbClr val="000000"/>
      </a:dk1>
      <a:lt1>
        <a:srgbClr val="FFFFFF"/>
      </a:lt1>
      <a:dk2>
        <a:srgbClr val="000000"/>
      </a:dk2>
      <a:lt2>
        <a:srgbClr val="FFFFFF"/>
      </a:lt2>
      <a:accent1>
        <a:srgbClr val="55AF66"/>
      </a:accent1>
      <a:accent2>
        <a:srgbClr val="B7DFC2"/>
      </a:accent2>
      <a:accent3>
        <a:srgbClr val="4AABDC"/>
      </a:accent3>
      <a:accent4>
        <a:srgbClr val="B7DDF1"/>
      </a:accent4>
      <a:accent5>
        <a:srgbClr val="FFDF3D"/>
      </a:accent5>
      <a:accent6>
        <a:srgbClr val="FFF2B1"/>
      </a:accent6>
      <a:hlink>
        <a:srgbClr val="DC6320"/>
      </a:hlink>
      <a:folHlink>
        <a:srgbClr val="F1C1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1" id="{0FB7DCBE-6B11-468B-BC5E-3ADE685F23D1}" vid="{F0BC26C5-9A43-4749-8D25-05CF25910AF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 powerpoint-liggande</Template>
  <TotalTime>4314</TotalTime>
  <Words>809</Words>
  <Application>Microsoft Office PowerPoint</Application>
  <PresentationFormat>Bredbild</PresentationFormat>
  <Paragraphs>61</Paragraphs>
  <Slides>13</Slides>
  <Notes>1</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13</vt:i4>
      </vt:variant>
    </vt:vector>
  </HeadingPairs>
  <TitlesOfParts>
    <vt:vector size="21" baseType="lpstr">
      <vt:lpstr>Arial</vt:lpstr>
      <vt:lpstr>Arial (brödtext)</vt:lpstr>
      <vt:lpstr>Arial (rubrik)</vt:lpstr>
      <vt:lpstr>Arial Brödtext</vt:lpstr>
      <vt:lpstr>Arial Rubrik</vt:lpstr>
      <vt:lpstr>Calibri</vt:lpstr>
      <vt:lpstr>Calibri Light</vt:lpstr>
      <vt:lpstr>1_Office-tema</vt:lpstr>
      <vt:lpstr>Ett jämställt Norrbotten 2024-2030</vt:lpstr>
      <vt:lpstr>Bakgrund</vt:lpstr>
      <vt:lpstr>Ett verktyg för att öka jämställdheten i länet</vt:lpstr>
      <vt:lpstr>En strategi – tre prioriterade områden</vt:lpstr>
      <vt:lpstr>Ett jämställt Norrbotten 2024-2030  </vt:lpstr>
      <vt:lpstr>Område 1 En jämställd samhällsomvandling</vt:lpstr>
      <vt:lpstr>Område 2 Omfördela makten mellan kvinnor och män</vt:lpstr>
      <vt:lpstr>Område 3 Ökad upptäckt av mäns våld mot kvinnor och barn</vt:lpstr>
      <vt:lpstr>Att styra med könsuppdelade nyckeltal</vt:lpstr>
      <vt:lpstr>Stöd i arbetet</vt:lpstr>
      <vt:lpstr>Tillsammans! </vt:lpstr>
      <vt:lpstr>Börja redan idag! Om alla gör en sak, kan vi tillsammans göra stor skillnad! </vt:lpstr>
      <vt:lpstr>Tillsammans för ett  jämställt Norrbotten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Ett jämställt Norrbotten 2024-2030</dc:title>
  <dc:creator>Länsstyrelsen Norrbotten;Linda Moestam</dc:creator>
  <cp:lastModifiedBy>Sirviö Maria</cp:lastModifiedBy>
  <cp:revision>19</cp:revision>
  <dcterms:created xsi:type="dcterms:W3CDTF">2024-01-15T14:31:12Z</dcterms:created>
  <dcterms:modified xsi:type="dcterms:W3CDTF">2024-01-30T14:08:50Z</dcterms:modified>
</cp:coreProperties>
</file>